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3" r:id="rId1"/>
    <p:sldMasterId id="2147483869" r:id="rId2"/>
  </p:sldMasterIdLst>
  <p:notesMasterIdLst>
    <p:notesMasterId r:id="rId23"/>
  </p:notesMasterIdLst>
  <p:handoutMasterIdLst>
    <p:handoutMasterId r:id="rId24"/>
  </p:handoutMasterIdLst>
  <p:sldIdLst>
    <p:sldId id="355" r:id="rId3"/>
    <p:sldId id="408" r:id="rId4"/>
    <p:sldId id="387" r:id="rId5"/>
    <p:sldId id="397" r:id="rId6"/>
    <p:sldId id="411" r:id="rId7"/>
    <p:sldId id="388" r:id="rId8"/>
    <p:sldId id="391" r:id="rId9"/>
    <p:sldId id="392" r:id="rId10"/>
    <p:sldId id="393" r:id="rId11"/>
    <p:sldId id="394" r:id="rId12"/>
    <p:sldId id="409" r:id="rId13"/>
    <p:sldId id="412" r:id="rId14"/>
    <p:sldId id="398" r:id="rId15"/>
    <p:sldId id="402" r:id="rId16"/>
    <p:sldId id="403" r:id="rId17"/>
    <p:sldId id="399" r:id="rId18"/>
    <p:sldId id="404" r:id="rId19"/>
    <p:sldId id="406" r:id="rId20"/>
    <p:sldId id="407" r:id="rId21"/>
    <p:sldId id="401" r:id="rId22"/>
  </p:sldIdLst>
  <p:sldSz cx="12195175" cy="6865938"/>
  <p:notesSz cx="9928225" cy="67976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8106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6213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44319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9242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405329" algn="l" defTabSz="96213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886395" algn="l" defTabSz="96213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367461" algn="l" defTabSz="96213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848527" algn="l" defTabSz="96213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BCA8E7D4-8910-471C-9ED6-07BDFF99BF00}">
          <p14:sldIdLst>
            <p14:sldId id="355"/>
            <p14:sldId id="408"/>
            <p14:sldId id="387"/>
            <p14:sldId id="397"/>
            <p14:sldId id="411"/>
            <p14:sldId id="388"/>
            <p14:sldId id="391"/>
            <p14:sldId id="392"/>
            <p14:sldId id="393"/>
            <p14:sldId id="394"/>
            <p14:sldId id="409"/>
            <p14:sldId id="412"/>
            <p14:sldId id="398"/>
            <p14:sldId id="402"/>
            <p14:sldId id="403"/>
            <p14:sldId id="399"/>
            <p14:sldId id="404"/>
            <p14:sldId id="406"/>
            <p14:sldId id="407"/>
            <p14:sldId id="401"/>
          </p14:sldIdLst>
        </p14:section>
        <p14:section name="Раздел без заголовка" id="{63DB0FF1-6FAA-4106-B313-C70B94DC4E12}">
          <p14:sldIdLst/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lepilina_el" initials="k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4286"/>
    <a:srgbClr val="0DC1D9"/>
    <a:srgbClr val="E2AC00"/>
    <a:srgbClr val="33CCCC"/>
    <a:srgbClr val="FFCC29"/>
    <a:srgbClr val="E8D0D0"/>
    <a:srgbClr val="FF9999"/>
    <a:srgbClr val="800000"/>
    <a:srgbClr val="0000FF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4461" autoAdjust="0"/>
    <p:restoredTop sz="96491" autoAdjust="0"/>
  </p:normalViewPr>
  <p:slideViewPr>
    <p:cSldViewPr>
      <p:cViewPr varScale="1">
        <p:scale>
          <a:sx n="110" d="100"/>
          <a:sy n="110" d="100"/>
        </p:scale>
        <p:origin x="-342" y="-78"/>
      </p:cViewPr>
      <p:guideLst>
        <p:guide orient="horz" pos="3933"/>
        <p:guide orient="horz" pos="846"/>
        <p:guide orient="horz" pos="3935"/>
        <p:guide orient="horz" pos="3889"/>
        <p:guide orient="horz" pos="73"/>
        <p:guide orient="horz" pos="3616"/>
        <p:guide orient="horz" pos="936"/>
        <p:guide pos="2333"/>
        <p:guide pos="5014"/>
        <p:guide pos="45"/>
        <p:guide pos="7637"/>
      </p:guideLst>
    </p:cSldViewPr>
  </p:slideViewPr>
  <p:outlineViewPr>
    <p:cViewPr>
      <p:scale>
        <a:sx n="33" d="100"/>
        <a:sy n="33" d="100"/>
      </p:scale>
      <p:origin x="0" y="330"/>
    </p:cViewPr>
  </p:outlineViewPr>
  <p:notesTextViewPr>
    <p:cViewPr>
      <p:scale>
        <a:sx n="80" d="100"/>
        <a:sy n="8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16" d="100"/>
          <a:sy n="116" d="100"/>
        </p:scale>
        <p:origin x="-1428" y="-108"/>
      </p:cViewPr>
      <p:guideLst>
        <p:guide orient="horz" pos="2142"/>
        <p:guide pos="312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I:\610ROOM\610_svod\kollegia\ITOGI\2020\&#1075;&#1086;&#1076;\&#1075;&#1086;&#1076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I:\610ROOM\610_svod\kollegia\ITOGI\2020\&#1075;&#1086;&#1076;\&#1075;&#1086;&#1076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950240594925636"/>
          <c:y val="5.1400554097404488E-2"/>
          <c:w val="0.84827537182852142"/>
          <c:h val="0.832619568387284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0"/>
                  <c:y val="9.533475259505706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Лист1!$C$3:$D$3</c:f>
              <c:numCache>
                <c:formatCode>General</c:formatCode>
                <c:ptCount val="2"/>
                <c:pt idx="0">
                  <c:v>2019</c:v>
                </c:pt>
                <c:pt idx="1">
                  <c:v>2020</c:v>
                </c:pt>
              </c:numCache>
            </c:numRef>
          </c:cat>
          <c:val>
            <c:numRef>
              <c:f>Лист1!$C$4:$D$4</c:f>
              <c:numCache>
                <c:formatCode>0.00</c:formatCode>
                <c:ptCount val="2"/>
                <c:pt idx="0">
                  <c:v>86.42</c:v>
                </c:pt>
                <c:pt idx="1">
                  <c:v>91.16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2880768"/>
        <c:axId val="102882304"/>
      </c:barChart>
      <c:catAx>
        <c:axId val="1028807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txPr>
          <a:bodyPr/>
          <a:lstStyle/>
          <a:p>
            <a:pPr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102882304"/>
        <c:crossesAt val="0"/>
        <c:auto val="1"/>
        <c:lblAlgn val="ctr"/>
        <c:lblOffset val="100"/>
        <c:noMultiLvlLbl val="0"/>
      </c:catAx>
      <c:valAx>
        <c:axId val="102882304"/>
        <c:scaling>
          <c:orientation val="minMax"/>
          <c:max val="100"/>
          <c:min val="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" sourceLinked="0"/>
        <c:majorTickMark val="out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txPr>
          <a:bodyPr/>
          <a:lstStyle/>
          <a:p>
            <a:pPr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102880768"/>
        <c:crosses val="autoZero"/>
        <c:crossBetween val="between"/>
        <c:majorUnit val="20"/>
        <c:minorUnit val="0.4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6"/>
            </a:solidFill>
          </c:spPr>
          <c:invertIfNegative val="0"/>
          <c:dLbls>
            <c:dLbl>
              <c:idx val="0"/>
              <c:layout>
                <c:manualLayout>
                  <c:x val="-2.6970789573050277E-3"/>
                  <c:y val="2.32064858290599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6972913257268627E-3"/>
                  <c:y val="1.85651886632479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Лист1!$F$3:$G$3</c:f>
              <c:numCache>
                <c:formatCode>General</c:formatCode>
                <c:ptCount val="2"/>
                <c:pt idx="0">
                  <c:v>2020</c:v>
                </c:pt>
                <c:pt idx="1">
                  <c:v>2019</c:v>
                </c:pt>
              </c:numCache>
            </c:numRef>
          </c:cat>
          <c:val>
            <c:numRef>
              <c:f>Лист1!$F$4:$G$4</c:f>
              <c:numCache>
                <c:formatCode>0.00</c:formatCode>
                <c:ptCount val="2"/>
                <c:pt idx="0">
                  <c:v>89.11</c:v>
                </c:pt>
                <c:pt idx="1">
                  <c:v>84.66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8497536"/>
        <c:axId val="108503424"/>
      </c:barChart>
      <c:catAx>
        <c:axId val="108497536"/>
        <c:scaling>
          <c:orientation val="maxMin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txPr>
          <a:bodyPr/>
          <a:lstStyle/>
          <a:p>
            <a:pPr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108503424"/>
        <c:crossesAt val="0"/>
        <c:auto val="1"/>
        <c:lblAlgn val="ctr"/>
        <c:lblOffset val="100"/>
        <c:noMultiLvlLbl val="0"/>
      </c:catAx>
      <c:valAx>
        <c:axId val="108503424"/>
        <c:scaling>
          <c:orientation val="minMax"/>
          <c:max val="100"/>
          <c:min val="0"/>
        </c:scaling>
        <c:delete val="0"/>
        <c:axPos val="r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" sourceLinked="0"/>
        <c:majorTickMark val="out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txPr>
          <a:bodyPr/>
          <a:lstStyle/>
          <a:p>
            <a:pPr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108497536"/>
        <c:crosses val="autoZero"/>
        <c:crossBetween val="between"/>
        <c:majorUnit val="20"/>
        <c:minorUnit val="0.4"/>
      </c:valAx>
      <c:spPr>
        <a:ln>
          <a:noFill/>
        </a:ln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DFF277-6BC7-400C-AC9B-FF061CB806E3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5386CAC-9A9C-4545-A82C-5CEC6D64254E}">
      <dgm:prSet phldrT="[Текст]"/>
      <dgm:spPr/>
      <dgm:t>
        <a:bodyPr/>
        <a:lstStyle/>
        <a:p>
          <a:r>
            <a: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Всем пользователям предоставлено</a:t>
          </a:r>
        </a:p>
        <a:p>
          <a:r>
            <a: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  <a:sym typeface="Wingdings"/>
            </a:rPr>
            <a:t>5348 </a:t>
          </a:r>
          <a:r>
            <a: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статистических материалов</a:t>
          </a:r>
          <a:endParaRPr lang="ru-RU" dirty="0">
            <a:solidFill>
              <a:schemeClr val="bg1"/>
            </a:solidFill>
          </a:endParaRPr>
        </a:p>
      </dgm:t>
    </dgm:pt>
    <dgm:pt modelId="{4B8E1300-7745-4E60-BA37-845014EF5ED7}" type="parTrans" cxnId="{BA6A76CD-6A3B-460F-8CDC-56142E0B7EE0}">
      <dgm:prSet/>
      <dgm:spPr/>
      <dgm:t>
        <a:bodyPr/>
        <a:lstStyle/>
        <a:p>
          <a:endParaRPr lang="ru-RU"/>
        </a:p>
      </dgm:t>
    </dgm:pt>
    <dgm:pt modelId="{3992DCFA-F171-4002-A836-F9C328B94767}" type="sibTrans" cxnId="{BA6A76CD-6A3B-460F-8CDC-56142E0B7EE0}">
      <dgm:prSet/>
      <dgm:spPr/>
      <dgm:t>
        <a:bodyPr/>
        <a:lstStyle/>
        <a:p>
          <a:endParaRPr lang="ru-RU"/>
        </a:p>
      </dgm:t>
    </dgm:pt>
    <dgm:pt modelId="{DD58EB47-C852-4F85-B741-B62EC550BAA2}">
      <dgm:prSet phldrT="[Текст]"/>
      <dgm:spPr/>
      <dgm:t>
        <a:bodyPr/>
        <a:lstStyle/>
        <a:p>
          <a:r>
            <a: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3569 – на бесплатной основе</a:t>
          </a:r>
          <a:endParaRPr lang="ru-RU" dirty="0">
            <a:solidFill>
              <a:schemeClr val="bg1"/>
            </a:solidFill>
          </a:endParaRPr>
        </a:p>
      </dgm:t>
    </dgm:pt>
    <dgm:pt modelId="{2D56A5E5-DFEE-4AD4-9FC9-A7BB9C93A8E2}" type="parTrans" cxnId="{E43031AF-A287-40BE-8FD7-8B0B95A38AAC}">
      <dgm:prSet/>
      <dgm:spPr/>
      <dgm:t>
        <a:bodyPr/>
        <a:lstStyle/>
        <a:p>
          <a:endParaRPr lang="ru-RU"/>
        </a:p>
      </dgm:t>
    </dgm:pt>
    <dgm:pt modelId="{DD02FF01-89E0-40ED-845F-87F3BA860013}" type="sibTrans" cxnId="{E43031AF-A287-40BE-8FD7-8B0B95A38AAC}">
      <dgm:prSet/>
      <dgm:spPr/>
      <dgm:t>
        <a:bodyPr/>
        <a:lstStyle/>
        <a:p>
          <a:endParaRPr lang="ru-RU"/>
        </a:p>
      </dgm:t>
    </dgm:pt>
    <dgm:pt modelId="{4F0120E5-6854-4665-A43D-54C52EDBFAD1}">
      <dgm:prSet phldrT="[Текст]"/>
      <dgm:spPr/>
      <dgm:t>
        <a:bodyPr/>
        <a:lstStyle/>
        <a:p>
          <a:r>
            <a: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по разовым запросам подготовлено </a:t>
          </a:r>
          <a:br>
            <a: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</a:br>
          <a:r>
            <a: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664 ответа</a:t>
          </a:r>
          <a:endParaRPr lang="ru-RU" dirty="0">
            <a:solidFill>
              <a:schemeClr val="bg1"/>
            </a:solidFill>
          </a:endParaRPr>
        </a:p>
      </dgm:t>
    </dgm:pt>
    <dgm:pt modelId="{51CB4250-6E9E-40FC-BA96-8B673C303DC6}" type="parTrans" cxnId="{B4BFB7E2-1874-4D64-99C4-08B9BDBC3D58}">
      <dgm:prSet/>
      <dgm:spPr/>
      <dgm:t>
        <a:bodyPr/>
        <a:lstStyle/>
        <a:p>
          <a:endParaRPr lang="ru-RU"/>
        </a:p>
      </dgm:t>
    </dgm:pt>
    <dgm:pt modelId="{732D4D87-9AA0-4FA0-8130-B7B55CCFF4F4}" type="sibTrans" cxnId="{B4BFB7E2-1874-4D64-99C4-08B9BDBC3D58}">
      <dgm:prSet/>
      <dgm:spPr/>
      <dgm:t>
        <a:bodyPr/>
        <a:lstStyle/>
        <a:p>
          <a:endParaRPr lang="ru-RU"/>
        </a:p>
      </dgm:t>
    </dgm:pt>
    <dgm:pt modelId="{409BC2C3-DFC5-4F0C-A224-476784F094E5}">
      <dgm:prSet/>
      <dgm:spPr/>
      <dgm:t>
        <a:bodyPr/>
        <a:lstStyle/>
        <a:p>
          <a:r>
            <a: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595 – на бесплатной основе</a:t>
          </a:r>
          <a:endParaRPr lang="ru-RU" dirty="0">
            <a:solidFill>
              <a:schemeClr val="bg1"/>
            </a:solidFill>
            <a:latin typeface="Arial" pitchFamily="34" charset="0"/>
            <a:cs typeface="Arial" pitchFamily="34" charset="0"/>
          </a:endParaRPr>
        </a:p>
      </dgm:t>
    </dgm:pt>
    <dgm:pt modelId="{1A03564E-A003-4486-9ABB-73B4FCA47C68}" type="parTrans" cxnId="{BFFD6B49-6650-47F0-B119-DDBB5C046082}">
      <dgm:prSet/>
      <dgm:spPr/>
      <dgm:t>
        <a:bodyPr/>
        <a:lstStyle/>
        <a:p>
          <a:endParaRPr lang="ru-RU"/>
        </a:p>
      </dgm:t>
    </dgm:pt>
    <dgm:pt modelId="{577B16FD-B6F0-4F89-B475-18AD21A11169}" type="sibTrans" cxnId="{BFFD6B49-6650-47F0-B119-DDBB5C046082}">
      <dgm:prSet/>
      <dgm:spPr/>
      <dgm:t>
        <a:bodyPr/>
        <a:lstStyle/>
        <a:p>
          <a:endParaRPr lang="ru-RU"/>
        </a:p>
      </dgm:t>
    </dgm:pt>
    <dgm:pt modelId="{E9797A39-6D9C-42FB-A079-9C84382982BC}" type="pres">
      <dgm:prSet presAssocID="{F5DFF277-6BC7-400C-AC9B-FF061CB806E3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E1F160D-C87E-4BA5-9E6B-D0C0290FE3F4}" type="pres">
      <dgm:prSet presAssocID="{55386CAC-9A9C-4545-A82C-5CEC6D64254E}" presName="root1" presStyleCnt="0"/>
      <dgm:spPr/>
    </dgm:pt>
    <dgm:pt modelId="{454B03B1-F0CA-4E19-8152-BEDF560EEF4C}" type="pres">
      <dgm:prSet presAssocID="{55386CAC-9A9C-4545-A82C-5CEC6D64254E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B2AD419-6D89-4741-8422-E8F355BEF390}" type="pres">
      <dgm:prSet presAssocID="{55386CAC-9A9C-4545-A82C-5CEC6D64254E}" presName="level2hierChild" presStyleCnt="0"/>
      <dgm:spPr/>
    </dgm:pt>
    <dgm:pt modelId="{045E4657-6C84-48E2-B5EB-66D0CA43F84A}" type="pres">
      <dgm:prSet presAssocID="{2D56A5E5-DFEE-4AD4-9FC9-A7BB9C93A8E2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3D1A9191-B5B3-4051-9DA1-3B31FB1A0E59}" type="pres">
      <dgm:prSet presAssocID="{2D56A5E5-DFEE-4AD4-9FC9-A7BB9C93A8E2}" presName="connTx" presStyleLbl="parChTrans1D2" presStyleIdx="0" presStyleCnt="2"/>
      <dgm:spPr/>
      <dgm:t>
        <a:bodyPr/>
        <a:lstStyle/>
        <a:p>
          <a:endParaRPr lang="ru-RU"/>
        </a:p>
      </dgm:t>
    </dgm:pt>
    <dgm:pt modelId="{194C0587-0925-4404-9F70-3D5982C209E9}" type="pres">
      <dgm:prSet presAssocID="{DD58EB47-C852-4F85-B741-B62EC550BAA2}" presName="root2" presStyleCnt="0"/>
      <dgm:spPr/>
    </dgm:pt>
    <dgm:pt modelId="{5DE1435D-88A7-4B47-A172-AD1FAAB248E9}" type="pres">
      <dgm:prSet presAssocID="{DD58EB47-C852-4F85-B741-B62EC550BAA2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A970D8A-B614-4701-9BBA-E0252950081B}" type="pres">
      <dgm:prSet presAssocID="{DD58EB47-C852-4F85-B741-B62EC550BAA2}" presName="level3hierChild" presStyleCnt="0"/>
      <dgm:spPr/>
    </dgm:pt>
    <dgm:pt modelId="{0A0B9365-FEA8-4C0F-BB50-D27C09AAFD4C}" type="pres">
      <dgm:prSet presAssocID="{51CB4250-6E9E-40FC-BA96-8B673C303DC6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2BC0089B-3AF5-462F-ADE1-26A1AFBB2620}" type="pres">
      <dgm:prSet presAssocID="{51CB4250-6E9E-40FC-BA96-8B673C303DC6}" presName="connTx" presStyleLbl="parChTrans1D2" presStyleIdx="1" presStyleCnt="2"/>
      <dgm:spPr/>
      <dgm:t>
        <a:bodyPr/>
        <a:lstStyle/>
        <a:p>
          <a:endParaRPr lang="ru-RU"/>
        </a:p>
      </dgm:t>
    </dgm:pt>
    <dgm:pt modelId="{5D3AAEED-E735-4D23-A572-DDF2661CFF4D}" type="pres">
      <dgm:prSet presAssocID="{4F0120E5-6854-4665-A43D-54C52EDBFAD1}" presName="root2" presStyleCnt="0"/>
      <dgm:spPr/>
    </dgm:pt>
    <dgm:pt modelId="{DB52FF60-A6E2-44E5-97EC-D942E68C02E6}" type="pres">
      <dgm:prSet presAssocID="{4F0120E5-6854-4665-A43D-54C52EDBFAD1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45E9E77-D1D8-47FF-997E-D9774ED66915}" type="pres">
      <dgm:prSet presAssocID="{4F0120E5-6854-4665-A43D-54C52EDBFAD1}" presName="level3hierChild" presStyleCnt="0"/>
      <dgm:spPr/>
    </dgm:pt>
    <dgm:pt modelId="{868EB1AB-20BC-4A00-AED9-DB3BBAB542A9}" type="pres">
      <dgm:prSet presAssocID="{1A03564E-A003-4486-9ABB-73B4FCA47C68}" presName="conn2-1" presStyleLbl="parChTrans1D3" presStyleIdx="0" presStyleCnt="1"/>
      <dgm:spPr/>
      <dgm:t>
        <a:bodyPr/>
        <a:lstStyle/>
        <a:p>
          <a:endParaRPr lang="ru-RU"/>
        </a:p>
      </dgm:t>
    </dgm:pt>
    <dgm:pt modelId="{9F2449D2-9CB7-4FBC-9B35-C861361F2DCD}" type="pres">
      <dgm:prSet presAssocID="{1A03564E-A003-4486-9ABB-73B4FCA47C68}" presName="connTx" presStyleLbl="parChTrans1D3" presStyleIdx="0" presStyleCnt="1"/>
      <dgm:spPr/>
      <dgm:t>
        <a:bodyPr/>
        <a:lstStyle/>
        <a:p>
          <a:endParaRPr lang="ru-RU"/>
        </a:p>
      </dgm:t>
    </dgm:pt>
    <dgm:pt modelId="{CEF3D424-D343-47DF-8126-6ED0B65F82C8}" type="pres">
      <dgm:prSet presAssocID="{409BC2C3-DFC5-4F0C-A224-476784F094E5}" presName="root2" presStyleCnt="0"/>
      <dgm:spPr/>
    </dgm:pt>
    <dgm:pt modelId="{813DD435-349C-4A68-91EC-40BCA5B796BD}" type="pres">
      <dgm:prSet presAssocID="{409BC2C3-DFC5-4F0C-A224-476784F094E5}" presName="LevelTwoTextNode" presStyleLbl="node3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A60976E-6C37-40BD-B747-CA5A7C4CE930}" type="pres">
      <dgm:prSet presAssocID="{409BC2C3-DFC5-4F0C-A224-476784F094E5}" presName="level3hierChild" presStyleCnt="0"/>
      <dgm:spPr/>
    </dgm:pt>
  </dgm:ptLst>
  <dgm:cxnLst>
    <dgm:cxn modelId="{B4BFB7E2-1874-4D64-99C4-08B9BDBC3D58}" srcId="{55386CAC-9A9C-4545-A82C-5CEC6D64254E}" destId="{4F0120E5-6854-4665-A43D-54C52EDBFAD1}" srcOrd="1" destOrd="0" parTransId="{51CB4250-6E9E-40FC-BA96-8B673C303DC6}" sibTransId="{732D4D87-9AA0-4FA0-8130-B7B55CCFF4F4}"/>
    <dgm:cxn modelId="{0399762B-FFCA-441C-BEF6-5BC9DD3C530B}" type="presOf" srcId="{2D56A5E5-DFEE-4AD4-9FC9-A7BB9C93A8E2}" destId="{045E4657-6C84-48E2-B5EB-66D0CA43F84A}" srcOrd="0" destOrd="0" presId="urn:microsoft.com/office/officeart/2005/8/layout/hierarchy2"/>
    <dgm:cxn modelId="{D355CB83-D165-4484-B667-843D012FF37F}" type="presOf" srcId="{55386CAC-9A9C-4545-A82C-5CEC6D64254E}" destId="{454B03B1-F0CA-4E19-8152-BEDF560EEF4C}" srcOrd="0" destOrd="0" presId="urn:microsoft.com/office/officeart/2005/8/layout/hierarchy2"/>
    <dgm:cxn modelId="{012A263D-4CD8-4A2C-B7F7-2B9BCD847440}" type="presOf" srcId="{51CB4250-6E9E-40FC-BA96-8B673C303DC6}" destId="{2BC0089B-3AF5-462F-ADE1-26A1AFBB2620}" srcOrd="1" destOrd="0" presId="urn:microsoft.com/office/officeart/2005/8/layout/hierarchy2"/>
    <dgm:cxn modelId="{2A45AD50-6FCC-4550-BFDB-1B002193E2B5}" type="presOf" srcId="{DD58EB47-C852-4F85-B741-B62EC550BAA2}" destId="{5DE1435D-88A7-4B47-A172-AD1FAAB248E9}" srcOrd="0" destOrd="0" presId="urn:microsoft.com/office/officeart/2005/8/layout/hierarchy2"/>
    <dgm:cxn modelId="{7813AA28-1B46-4B21-AC1B-0EA0DABF0976}" type="presOf" srcId="{4F0120E5-6854-4665-A43D-54C52EDBFAD1}" destId="{DB52FF60-A6E2-44E5-97EC-D942E68C02E6}" srcOrd="0" destOrd="0" presId="urn:microsoft.com/office/officeart/2005/8/layout/hierarchy2"/>
    <dgm:cxn modelId="{BA6A76CD-6A3B-460F-8CDC-56142E0B7EE0}" srcId="{F5DFF277-6BC7-400C-AC9B-FF061CB806E3}" destId="{55386CAC-9A9C-4545-A82C-5CEC6D64254E}" srcOrd="0" destOrd="0" parTransId="{4B8E1300-7745-4E60-BA37-845014EF5ED7}" sibTransId="{3992DCFA-F171-4002-A836-F9C328B94767}"/>
    <dgm:cxn modelId="{D6EAC5CF-73C6-4BF5-9BC1-A9D3DBF57B35}" type="presOf" srcId="{F5DFF277-6BC7-400C-AC9B-FF061CB806E3}" destId="{E9797A39-6D9C-42FB-A079-9C84382982BC}" srcOrd="0" destOrd="0" presId="urn:microsoft.com/office/officeart/2005/8/layout/hierarchy2"/>
    <dgm:cxn modelId="{86E49082-1985-4BB5-9897-C736DC32C6F9}" type="presOf" srcId="{1A03564E-A003-4486-9ABB-73B4FCA47C68}" destId="{9F2449D2-9CB7-4FBC-9B35-C861361F2DCD}" srcOrd="1" destOrd="0" presId="urn:microsoft.com/office/officeart/2005/8/layout/hierarchy2"/>
    <dgm:cxn modelId="{BFFD6B49-6650-47F0-B119-DDBB5C046082}" srcId="{4F0120E5-6854-4665-A43D-54C52EDBFAD1}" destId="{409BC2C3-DFC5-4F0C-A224-476784F094E5}" srcOrd="0" destOrd="0" parTransId="{1A03564E-A003-4486-9ABB-73B4FCA47C68}" sibTransId="{577B16FD-B6F0-4F89-B475-18AD21A11169}"/>
    <dgm:cxn modelId="{D3BB5D29-A7EB-44DE-B80E-440EB0A1FBF1}" type="presOf" srcId="{409BC2C3-DFC5-4F0C-A224-476784F094E5}" destId="{813DD435-349C-4A68-91EC-40BCA5B796BD}" srcOrd="0" destOrd="0" presId="urn:microsoft.com/office/officeart/2005/8/layout/hierarchy2"/>
    <dgm:cxn modelId="{2FD8EC67-A5C4-4599-97E4-F55D6B1BD9F6}" type="presOf" srcId="{51CB4250-6E9E-40FC-BA96-8B673C303DC6}" destId="{0A0B9365-FEA8-4C0F-BB50-D27C09AAFD4C}" srcOrd="0" destOrd="0" presId="urn:microsoft.com/office/officeart/2005/8/layout/hierarchy2"/>
    <dgm:cxn modelId="{E43031AF-A287-40BE-8FD7-8B0B95A38AAC}" srcId="{55386CAC-9A9C-4545-A82C-5CEC6D64254E}" destId="{DD58EB47-C852-4F85-B741-B62EC550BAA2}" srcOrd="0" destOrd="0" parTransId="{2D56A5E5-DFEE-4AD4-9FC9-A7BB9C93A8E2}" sibTransId="{DD02FF01-89E0-40ED-845F-87F3BA860013}"/>
    <dgm:cxn modelId="{5B0E44F4-656F-428C-8752-AF1F4C6AC1FA}" type="presOf" srcId="{1A03564E-A003-4486-9ABB-73B4FCA47C68}" destId="{868EB1AB-20BC-4A00-AED9-DB3BBAB542A9}" srcOrd="0" destOrd="0" presId="urn:microsoft.com/office/officeart/2005/8/layout/hierarchy2"/>
    <dgm:cxn modelId="{BA4FB79E-D541-4085-BE3E-8A4725A30747}" type="presOf" srcId="{2D56A5E5-DFEE-4AD4-9FC9-A7BB9C93A8E2}" destId="{3D1A9191-B5B3-4051-9DA1-3B31FB1A0E59}" srcOrd="1" destOrd="0" presId="urn:microsoft.com/office/officeart/2005/8/layout/hierarchy2"/>
    <dgm:cxn modelId="{F88281DD-685F-4C9E-9A54-EF0D2F91FD5C}" type="presParOf" srcId="{E9797A39-6D9C-42FB-A079-9C84382982BC}" destId="{CE1F160D-C87E-4BA5-9E6B-D0C0290FE3F4}" srcOrd="0" destOrd="0" presId="urn:microsoft.com/office/officeart/2005/8/layout/hierarchy2"/>
    <dgm:cxn modelId="{AD50FD53-EA62-45A2-AADB-46F354554060}" type="presParOf" srcId="{CE1F160D-C87E-4BA5-9E6B-D0C0290FE3F4}" destId="{454B03B1-F0CA-4E19-8152-BEDF560EEF4C}" srcOrd="0" destOrd="0" presId="urn:microsoft.com/office/officeart/2005/8/layout/hierarchy2"/>
    <dgm:cxn modelId="{2A1C3C12-D5BF-4807-A061-73AB6AEEF5DC}" type="presParOf" srcId="{CE1F160D-C87E-4BA5-9E6B-D0C0290FE3F4}" destId="{1B2AD419-6D89-4741-8422-E8F355BEF390}" srcOrd="1" destOrd="0" presId="urn:microsoft.com/office/officeart/2005/8/layout/hierarchy2"/>
    <dgm:cxn modelId="{428A22F8-853B-420E-BE90-14FF12BF91F7}" type="presParOf" srcId="{1B2AD419-6D89-4741-8422-E8F355BEF390}" destId="{045E4657-6C84-48E2-B5EB-66D0CA43F84A}" srcOrd="0" destOrd="0" presId="urn:microsoft.com/office/officeart/2005/8/layout/hierarchy2"/>
    <dgm:cxn modelId="{E7081A53-C824-4593-A890-60A2503043BF}" type="presParOf" srcId="{045E4657-6C84-48E2-B5EB-66D0CA43F84A}" destId="{3D1A9191-B5B3-4051-9DA1-3B31FB1A0E59}" srcOrd="0" destOrd="0" presId="urn:microsoft.com/office/officeart/2005/8/layout/hierarchy2"/>
    <dgm:cxn modelId="{3746ADE6-5FF8-4684-A943-4A3FADEC010E}" type="presParOf" srcId="{1B2AD419-6D89-4741-8422-E8F355BEF390}" destId="{194C0587-0925-4404-9F70-3D5982C209E9}" srcOrd="1" destOrd="0" presId="urn:microsoft.com/office/officeart/2005/8/layout/hierarchy2"/>
    <dgm:cxn modelId="{49D716FE-1239-4DC0-BC69-01C52C58155B}" type="presParOf" srcId="{194C0587-0925-4404-9F70-3D5982C209E9}" destId="{5DE1435D-88A7-4B47-A172-AD1FAAB248E9}" srcOrd="0" destOrd="0" presId="urn:microsoft.com/office/officeart/2005/8/layout/hierarchy2"/>
    <dgm:cxn modelId="{0D99B483-ABF7-4BE6-9D5F-03294C750B6F}" type="presParOf" srcId="{194C0587-0925-4404-9F70-3D5982C209E9}" destId="{4A970D8A-B614-4701-9BBA-E0252950081B}" srcOrd="1" destOrd="0" presId="urn:microsoft.com/office/officeart/2005/8/layout/hierarchy2"/>
    <dgm:cxn modelId="{DB196E12-C125-493A-BDC9-B6F313584046}" type="presParOf" srcId="{1B2AD419-6D89-4741-8422-E8F355BEF390}" destId="{0A0B9365-FEA8-4C0F-BB50-D27C09AAFD4C}" srcOrd="2" destOrd="0" presId="urn:microsoft.com/office/officeart/2005/8/layout/hierarchy2"/>
    <dgm:cxn modelId="{F961EB55-E2F1-4994-A597-8FFE71F78576}" type="presParOf" srcId="{0A0B9365-FEA8-4C0F-BB50-D27C09AAFD4C}" destId="{2BC0089B-3AF5-462F-ADE1-26A1AFBB2620}" srcOrd="0" destOrd="0" presId="urn:microsoft.com/office/officeart/2005/8/layout/hierarchy2"/>
    <dgm:cxn modelId="{CD5CA9DC-ACA5-4A55-8E31-B1DD19365864}" type="presParOf" srcId="{1B2AD419-6D89-4741-8422-E8F355BEF390}" destId="{5D3AAEED-E735-4D23-A572-DDF2661CFF4D}" srcOrd="3" destOrd="0" presId="urn:microsoft.com/office/officeart/2005/8/layout/hierarchy2"/>
    <dgm:cxn modelId="{09229160-9B08-492F-9C33-6999C6EA9F64}" type="presParOf" srcId="{5D3AAEED-E735-4D23-A572-DDF2661CFF4D}" destId="{DB52FF60-A6E2-44E5-97EC-D942E68C02E6}" srcOrd="0" destOrd="0" presId="urn:microsoft.com/office/officeart/2005/8/layout/hierarchy2"/>
    <dgm:cxn modelId="{59D62F32-F062-47E2-87F1-DFDFDFB0BA92}" type="presParOf" srcId="{5D3AAEED-E735-4D23-A572-DDF2661CFF4D}" destId="{145E9E77-D1D8-47FF-997E-D9774ED66915}" srcOrd="1" destOrd="0" presId="urn:microsoft.com/office/officeart/2005/8/layout/hierarchy2"/>
    <dgm:cxn modelId="{926EA045-769B-467F-BBEB-3B99A5753223}" type="presParOf" srcId="{145E9E77-D1D8-47FF-997E-D9774ED66915}" destId="{868EB1AB-20BC-4A00-AED9-DB3BBAB542A9}" srcOrd="0" destOrd="0" presId="urn:microsoft.com/office/officeart/2005/8/layout/hierarchy2"/>
    <dgm:cxn modelId="{AB0187C2-906C-4411-A5DC-C8670D9EB49A}" type="presParOf" srcId="{868EB1AB-20BC-4A00-AED9-DB3BBAB542A9}" destId="{9F2449D2-9CB7-4FBC-9B35-C861361F2DCD}" srcOrd="0" destOrd="0" presId="urn:microsoft.com/office/officeart/2005/8/layout/hierarchy2"/>
    <dgm:cxn modelId="{114C5F46-C018-4191-A108-D8369DA2E252}" type="presParOf" srcId="{145E9E77-D1D8-47FF-997E-D9774ED66915}" destId="{CEF3D424-D343-47DF-8126-6ED0B65F82C8}" srcOrd="1" destOrd="0" presId="urn:microsoft.com/office/officeart/2005/8/layout/hierarchy2"/>
    <dgm:cxn modelId="{94B13118-A919-499D-8242-A319B098BA2F}" type="presParOf" srcId="{CEF3D424-D343-47DF-8126-6ED0B65F82C8}" destId="{813DD435-349C-4A68-91EC-40BCA5B796BD}" srcOrd="0" destOrd="0" presId="urn:microsoft.com/office/officeart/2005/8/layout/hierarchy2"/>
    <dgm:cxn modelId="{8739FC9C-56CE-4932-B122-F16B922CBEE3}" type="presParOf" srcId="{CEF3D424-D343-47DF-8126-6ED0B65F82C8}" destId="{EA60976E-6C37-40BD-B747-CA5A7C4CE930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DA258FD-B830-450D-BD80-FE7B7D13AAE3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38CB706-C3E6-400B-A4A4-F3499056FC1F}">
      <dgm:prSet phldrT="[Текст]" custT="1"/>
      <dgm:spPr/>
      <dgm:t>
        <a:bodyPr/>
        <a:lstStyle/>
        <a:p>
          <a:r>
            <a:rPr lang="ru-RU" sz="1600" dirty="0" smtClean="0">
              <a:latin typeface="Arial" pitchFamily="34" charset="0"/>
              <a:cs typeface="Arial" pitchFamily="34" charset="0"/>
            </a:rPr>
            <a:t>Зарегистрировано документов</a:t>
          </a:r>
          <a:endParaRPr lang="ru-RU" sz="1600" dirty="0">
            <a:latin typeface="Arial" pitchFamily="34" charset="0"/>
            <a:cs typeface="Arial" pitchFamily="34" charset="0"/>
          </a:endParaRPr>
        </a:p>
      </dgm:t>
    </dgm:pt>
    <dgm:pt modelId="{FA61EF57-A41F-47A7-927A-1E5E453953F3}" type="parTrans" cxnId="{85D30645-6923-48DA-9698-0BE3F28B3CD8}">
      <dgm:prSet/>
      <dgm:spPr/>
      <dgm:t>
        <a:bodyPr/>
        <a:lstStyle/>
        <a:p>
          <a:endParaRPr lang="ru-RU"/>
        </a:p>
      </dgm:t>
    </dgm:pt>
    <dgm:pt modelId="{6DFBCCE0-5EB1-462C-BF8D-D2EF194711C3}" type="sibTrans" cxnId="{85D30645-6923-48DA-9698-0BE3F28B3CD8}">
      <dgm:prSet/>
      <dgm:spPr/>
      <dgm:t>
        <a:bodyPr/>
        <a:lstStyle/>
        <a:p>
          <a:endParaRPr lang="ru-RU"/>
        </a:p>
      </dgm:t>
    </dgm:pt>
    <dgm:pt modelId="{64957E2D-BC5F-4A9C-8CD3-E14E2B32ABA2}">
      <dgm:prSet phldrT="[Текст]" custT="1"/>
      <dgm:spPr>
        <a:solidFill>
          <a:schemeClr val="accent1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18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rPr>
            <a:t>8712 входящих</a:t>
          </a:r>
          <a:endParaRPr lang="ru-RU" sz="1800" dirty="0">
            <a:solidFill>
              <a:schemeClr val="tx1">
                <a:lumMod val="65000"/>
                <a:lumOff val="35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4B4C5480-5904-41EA-8505-52170E562053}" type="parTrans" cxnId="{CE083266-C2CD-4B59-9F15-1BC0D26497ED}">
      <dgm:prSet/>
      <dgm:spPr/>
      <dgm:t>
        <a:bodyPr/>
        <a:lstStyle/>
        <a:p>
          <a:endParaRPr lang="ru-RU"/>
        </a:p>
      </dgm:t>
    </dgm:pt>
    <dgm:pt modelId="{0336E645-E611-4AF3-9A34-D46AB5D1CA76}" type="sibTrans" cxnId="{CE083266-C2CD-4B59-9F15-1BC0D26497ED}">
      <dgm:prSet/>
      <dgm:spPr/>
      <dgm:t>
        <a:bodyPr/>
        <a:lstStyle/>
        <a:p>
          <a:endParaRPr lang="ru-RU"/>
        </a:p>
      </dgm:t>
    </dgm:pt>
    <dgm:pt modelId="{C7604F9B-6966-4893-9B75-0BD509ECA14A}">
      <dgm:prSet phldrT="[Текст]" custT="1"/>
      <dgm:spPr>
        <a:solidFill>
          <a:schemeClr val="accent1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18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rPr>
            <a:t>5676 исходящих</a:t>
          </a:r>
          <a:endParaRPr lang="ru-RU" sz="1800" dirty="0">
            <a:solidFill>
              <a:schemeClr val="tx1">
                <a:lumMod val="65000"/>
                <a:lumOff val="35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25B0F806-0C5F-4799-98BA-CA44DD398A47}" type="parTrans" cxnId="{2B6168D2-E04E-4DDE-A21E-F89AD0605752}">
      <dgm:prSet/>
      <dgm:spPr/>
      <dgm:t>
        <a:bodyPr/>
        <a:lstStyle/>
        <a:p>
          <a:endParaRPr lang="ru-RU"/>
        </a:p>
      </dgm:t>
    </dgm:pt>
    <dgm:pt modelId="{1A1A34D7-36DF-40B2-9CBE-63E8897A1DF7}" type="sibTrans" cxnId="{2B6168D2-E04E-4DDE-A21E-F89AD0605752}">
      <dgm:prSet/>
      <dgm:spPr/>
      <dgm:t>
        <a:bodyPr/>
        <a:lstStyle/>
        <a:p>
          <a:endParaRPr lang="ru-RU"/>
        </a:p>
      </dgm:t>
    </dgm:pt>
    <dgm:pt modelId="{8DAD3AA9-F6B8-45E3-BECB-3A119A80A632}">
      <dgm:prSet phldrT="[Текст]" custT="1"/>
      <dgm:spPr/>
      <dgm:t>
        <a:bodyPr/>
        <a:lstStyle/>
        <a:p>
          <a:r>
            <a:rPr lang="ru-RU" sz="1600" dirty="0" smtClean="0">
              <a:latin typeface="Arial" pitchFamily="34" charset="0"/>
              <a:cs typeface="Arial" pitchFamily="34" charset="0"/>
            </a:rPr>
            <a:t>Исполнено </a:t>
          </a:r>
          <a:r>
            <a:rPr lang="ru-RU" sz="1800" dirty="0" smtClean="0">
              <a:latin typeface="Arial" pitchFamily="34" charset="0"/>
              <a:cs typeface="Arial" pitchFamily="34" charset="0"/>
            </a:rPr>
            <a:t>1232 </a:t>
          </a:r>
          <a:r>
            <a:rPr lang="ru-RU" sz="1600" dirty="0" smtClean="0">
              <a:latin typeface="Arial" pitchFamily="34" charset="0"/>
              <a:cs typeface="Arial" pitchFamily="34" charset="0"/>
            </a:rPr>
            <a:t>поручений</a:t>
          </a:r>
          <a:endParaRPr lang="ru-RU" sz="1600" dirty="0">
            <a:latin typeface="Arial" pitchFamily="34" charset="0"/>
            <a:cs typeface="Arial" pitchFamily="34" charset="0"/>
          </a:endParaRPr>
        </a:p>
      </dgm:t>
    </dgm:pt>
    <dgm:pt modelId="{DE17AF4C-6FEB-4428-91DD-F788DAE2ED19}" type="parTrans" cxnId="{6D2110D0-BED4-4F8C-9CFB-33131FA7D92A}">
      <dgm:prSet/>
      <dgm:spPr/>
      <dgm:t>
        <a:bodyPr/>
        <a:lstStyle/>
        <a:p>
          <a:endParaRPr lang="ru-RU"/>
        </a:p>
      </dgm:t>
    </dgm:pt>
    <dgm:pt modelId="{BEC0B66B-7C1D-4F2C-A6E5-592E58F2E583}" type="sibTrans" cxnId="{6D2110D0-BED4-4F8C-9CFB-33131FA7D92A}">
      <dgm:prSet/>
      <dgm:spPr/>
      <dgm:t>
        <a:bodyPr/>
        <a:lstStyle/>
        <a:p>
          <a:endParaRPr lang="ru-RU"/>
        </a:p>
      </dgm:t>
    </dgm:pt>
    <dgm:pt modelId="{A76D58D4-D6B3-44EA-B362-D81A57C54A6B}" type="pres">
      <dgm:prSet presAssocID="{CDA258FD-B830-450D-BD80-FE7B7D13AAE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2C22DC0-3405-48BA-AAF0-72627D70BFC5}" type="pres">
      <dgm:prSet presAssocID="{8DAD3AA9-F6B8-45E3-BECB-3A119A80A632}" presName="boxAndChildren" presStyleCnt="0"/>
      <dgm:spPr/>
    </dgm:pt>
    <dgm:pt modelId="{09122716-157B-4590-B6B4-922272568F5A}" type="pres">
      <dgm:prSet presAssocID="{8DAD3AA9-F6B8-45E3-BECB-3A119A80A632}" presName="parentTextBox" presStyleLbl="node1" presStyleIdx="0" presStyleCnt="2" custScaleX="100000" custScaleY="32202"/>
      <dgm:spPr/>
      <dgm:t>
        <a:bodyPr/>
        <a:lstStyle/>
        <a:p>
          <a:endParaRPr lang="ru-RU"/>
        </a:p>
      </dgm:t>
    </dgm:pt>
    <dgm:pt modelId="{828082FE-3565-43F6-B595-C30B24722C79}" type="pres">
      <dgm:prSet presAssocID="{6DFBCCE0-5EB1-462C-BF8D-D2EF194711C3}" presName="sp" presStyleCnt="0"/>
      <dgm:spPr/>
    </dgm:pt>
    <dgm:pt modelId="{8E2977DA-F04F-47F0-AF33-BE38CFDE76EF}" type="pres">
      <dgm:prSet presAssocID="{B38CB706-C3E6-400B-A4A4-F3499056FC1F}" presName="arrowAndChildren" presStyleCnt="0"/>
      <dgm:spPr/>
    </dgm:pt>
    <dgm:pt modelId="{350B63DA-372F-41D8-BEC4-171EC3D01737}" type="pres">
      <dgm:prSet presAssocID="{B38CB706-C3E6-400B-A4A4-F3499056FC1F}" presName="parentTextArrow" presStyleLbl="node1" presStyleIdx="0" presStyleCnt="2"/>
      <dgm:spPr/>
      <dgm:t>
        <a:bodyPr/>
        <a:lstStyle/>
        <a:p>
          <a:endParaRPr lang="ru-RU"/>
        </a:p>
      </dgm:t>
    </dgm:pt>
    <dgm:pt modelId="{9652AD50-91DD-462C-8018-69C4B17A2D09}" type="pres">
      <dgm:prSet presAssocID="{B38CB706-C3E6-400B-A4A4-F3499056FC1F}" presName="arrow" presStyleLbl="node1" presStyleIdx="1" presStyleCnt="2" custLinFactNeighborY="-2727"/>
      <dgm:spPr/>
      <dgm:t>
        <a:bodyPr/>
        <a:lstStyle/>
        <a:p>
          <a:endParaRPr lang="ru-RU"/>
        </a:p>
      </dgm:t>
    </dgm:pt>
    <dgm:pt modelId="{BCC17FF8-9302-40E3-B768-A5FDF8215D89}" type="pres">
      <dgm:prSet presAssocID="{B38CB706-C3E6-400B-A4A4-F3499056FC1F}" presName="descendantArrow" presStyleCnt="0"/>
      <dgm:spPr/>
    </dgm:pt>
    <dgm:pt modelId="{48A60B5A-4CE3-4984-A5AC-A7CA22340267}" type="pres">
      <dgm:prSet presAssocID="{64957E2D-BC5F-4A9C-8CD3-E14E2B32ABA2}" presName="childTextArrow" presStyleLbl="fgAccFollowNode1" presStyleIdx="0" presStyleCnt="2" custLinFactNeighborY="44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B5053D-019C-4B3E-B97C-AF9AD64AFE5C}" type="pres">
      <dgm:prSet presAssocID="{C7604F9B-6966-4893-9B75-0BD509ECA14A}" presName="childTextArrow" presStyleLbl="fgAccFollowNode1" presStyleIdx="1" presStyleCnt="2" custLinFactNeighborX="725" custLinFactNeighborY="44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B6168D2-E04E-4DDE-A21E-F89AD0605752}" srcId="{B38CB706-C3E6-400B-A4A4-F3499056FC1F}" destId="{C7604F9B-6966-4893-9B75-0BD509ECA14A}" srcOrd="1" destOrd="0" parTransId="{25B0F806-0C5F-4799-98BA-CA44DD398A47}" sibTransId="{1A1A34D7-36DF-40B2-9CBE-63E8897A1DF7}"/>
    <dgm:cxn modelId="{CE083266-C2CD-4B59-9F15-1BC0D26497ED}" srcId="{B38CB706-C3E6-400B-A4A4-F3499056FC1F}" destId="{64957E2D-BC5F-4A9C-8CD3-E14E2B32ABA2}" srcOrd="0" destOrd="0" parTransId="{4B4C5480-5904-41EA-8505-52170E562053}" sibTransId="{0336E645-E611-4AF3-9A34-D46AB5D1CA76}"/>
    <dgm:cxn modelId="{C11C0115-7839-4F5E-9395-B2D7D5FF0A8A}" type="presOf" srcId="{8DAD3AA9-F6B8-45E3-BECB-3A119A80A632}" destId="{09122716-157B-4590-B6B4-922272568F5A}" srcOrd="0" destOrd="0" presId="urn:microsoft.com/office/officeart/2005/8/layout/process4"/>
    <dgm:cxn modelId="{6D2110D0-BED4-4F8C-9CFB-33131FA7D92A}" srcId="{CDA258FD-B830-450D-BD80-FE7B7D13AAE3}" destId="{8DAD3AA9-F6B8-45E3-BECB-3A119A80A632}" srcOrd="1" destOrd="0" parTransId="{DE17AF4C-6FEB-4428-91DD-F788DAE2ED19}" sibTransId="{BEC0B66B-7C1D-4F2C-A6E5-592E58F2E583}"/>
    <dgm:cxn modelId="{85D30645-6923-48DA-9698-0BE3F28B3CD8}" srcId="{CDA258FD-B830-450D-BD80-FE7B7D13AAE3}" destId="{B38CB706-C3E6-400B-A4A4-F3499056FC1F}" srcOrd="0" destOrd="0" parTransId="{FA61EF57-A41F-47A7-927A-1E5E453953F3}" sibTransId="{6DFBCCE0-5EB1-462C-BF8D-D2EF194711C3}"/>
    <dgm:cxn modelId="{DB7C3577-ABEC-4AFD-90A4-5D3B3F48A407}" type="presOf" srcId="{B38CB706-C3E6-400B-A4A4-F3499056FC1F}" destId="{350B63DA-372F-41D8-BEC4-171EC3D01737}" srcOrd="0" destOrd="0" presId="urn:microsoft.com/office/officeart/2005/8/layout/process4"/>
    <dgm:cxn modelId="{270D00A8-8B45-45BA-AAD6-A499D26F2130}" type="presOf" srcId="{B38CB706-C3E6-400B-A4A4-F3499056FC1F}" destId="{9652AD50-91DD-462C-8018-69C4B17A2D09}" srcOrd="1" destOrd="0" presId="urn:microsoft.com/office/officeart/2005/8/layout/process4"/>
    <dgm:cxn modelId="{C93C0C29-623F-4490-942F-6B260F0F5118}" type="presOf" srcId="{CDA258FD-B830-450D-BD80-FE7B7D13AAE3}" destId="{A76D58D4-D6B3-44EA-B362-D81A57C54A6B}" srcOrd="0" destOrd="0" presId="urn:microsoft.com/office/officeart/2005/8/layout/process4"/>
    <dgm:cxn modelId="{5331B6BC-6FB8-4A3A-BAA0-1A23ADD58561}" type="presOf" srcId="{C7604F9B-6966-4893-9B75-0BD509ECA14A}" destId="{9DB5053D-019C-4B3E-B97C-AF9AD64AFE5C}" srcOrd="0" destOrd="0" presId="urn:microsoft.com/office/officeart/2005/8/layout/process4"/>
    <dgm:cxn modelId="{BD463E73-8B5E-4FC3-9224-791E4DCCBCE5}" type="presOf" srcId="{64957E2D-BC5F-4A9C-8CD3-E14E2B32ABA2}" destId="{48A60B5A-4CE3-4984-A5AC-A7CA22340267}" srcOrd="0" destOrd="0" presId="urn:microsoft.com/office/officeart/2005/8/layout/process4"/>
    <dgm:cxn modelId="{30295885-5CEE-4E4F-8B67-84C4DA6ACC29}" type="presParOf" srcId="{A76D58D4-D6B3-44EA-B362-D81A57C54A6B}" destId="{82C22DC0-3405-48BA-AAF0-72627D70BFC5}" srcOrd="0" destOrd="0" presId="urn:microsoft.com/office/officeart/2005/8/layout/process4"/>
    <dgm:cxn modelId="{2B61E212-DC91-49B8-823A-5BDC5D1B448B}" type="presParOf" srcId="{82C22DC0-3405-48BA-AAF0-72627D70BFC5}" destId="{09122716-157B-4590-B6B4-922272568F5A}" srcOrd="0" destOrd="0" presId="urn:microsoft.com/office/officeart/2005/8/layout/process4"/>
    <dgm:cxn modelId="{1201B15E-84AD-4DEF-9FD1-46ED4C45CE95}" type="presParOf" srcId="{A76D58D4-D6B3-44EA-B362-D81A57C54A6B}" destId="{828082FE-3565-43F6-B595-C30B24722C79}" srcOrd="1" destOrd="0" presId="urn:microsoft.com/office/officeart/2005/8/layout/process4"/>
    <dgm:cxn modelId="{DC82142F-52B5-4B1E-A6CF-A4DEBE58F788}" type="presParOf" srcId="{A76D58D4-D6B3-44EA-B362-D81A57C54A6B}" destId="{8E2977DA-F04F-47F0-AF33-BE38CFDE76EF}" srcOrd="2" destOrd="0" presId="urn:microsoft.com/office/officeart/2005/8/layout/process4"/>
    <dgm:cxn modelId="{86091EA8-05EB-4578-A199-84F324EDA8CE}" type="presParOf" srcId="{8E2977DA-F04F-47F0-AF33-BE38CFDE76EF}" destId="{350B63DA-372F-41D8-BEC4-171EC3D01737}" srcOrd="0" destOrd="0" presId="urn:microsoft.com/office/officeart/2005/8/layout/process4"/>
    <dgm:cxn modelId="{C5541B94-B53F-4F95-A74E-2545832CDDAD}" type="presParOf" srcId="{8E2977DA-F04F-47F0-AF33-BE38CFDE76EF}" destId="{9652AD50-91DD-462C-8018-69C4B17A2D09}" srcOrd="1" destOrd="0" presId="urn:microsoft.com/office/officeart/2005/8/layout/process4"/>
    <dgm:cxn modelId="{04FF19C3-4DFC-4133-B788-37D81CEAA708}" type="presParOf" srcId="{8E2977DA-F04F-47F0-AF33-BE38CFDE76EF}" destId="{BCC17FF8-9302-40E3-B768-A5FDF8215D89}" srcOrd="2" destOrd="0" presId="urn:microsoft.com/office/officeart/2005/8/layout/process4"/>
    <dgm:cxn modelId="{A72DEB0C-53B8-4FF5-A490-35ED1473C3C9}" type="presParOf" srcId="{BCC17FF8-9302-40E3-B768-A5FDF8215D89}" destId="{48A60B5A-4CE3-4984-A5AC-A7CA22340267}" srcOrd="0" destOrd="0" presId="urn:microsoft.com/office/officeart/2005/8/layout/process4"/>
    <dgm:cxn modelId="{9A1CC1BD-0032-4678-BFA3-1022CB348D6A}" type="presParOf" srcId="{BCC17FF8-9302-40E3-B768-A5FDF8215D89}" destId="{9DB5053D-019C-4B3E-B97C-AF9AD64AFE5C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4B03B1-F0CA-4E19-8152-BEDF560EEF4C}">
      <dsp:nvSpPr>
        <dsp:cNvPr id="0" name=""/>
        <dsp:cNvSpPr/>
      </dsp:nvSpPr>
      <dsp:spPr>
        <a:xfrm>
          <a:off x="353" y="1075951"/>
          <a:ext cx="2139318" cy="10696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Всем пользователям предоставлено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  <a:sym typeface="Wingdings"/>
            </a:rPr>
            <a:t>5348 </a:t>
          </a:r>
          <a:r>
            <a:rPr lang="ru-RU" sz="1600" kern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статистических материалов</a:t>
          </a:r>
          <a:endParaRPr lang="ru-RU" sz="1600" kern="1200" dirty="0">
            <a:solidFill>
              <a:schemeClr val="bg1"/>
            </a:solidFill>
          </a:endParaRPr>
        </a:p>
      </dsp:txBody>
      <dsp:txXfrm>
        <a:off x="31682" y="1107280"/>
        <a:ext cx="2076660" cy="1007001"/>
      </dsp:txXfrm>
    </dsp:sp>
    <dsp:sp modelId="{045E4657-6C84-48E2-B5EB-66D0CA43F84A}">
      <dsp:nvSpPr>
        <dsp:cNvPr id="0" name=""/>
        <dsp:cNvSpPr/>
      </dsp:nvSpPr>
      <dsp:spPr>
        <a:xfrm rot="19457599">
          <a:off x="2040619" y="1273371"/>
          <a:ext cx="1053831" cy="59765"/>
        </a:xfrm>
        <a:custGeom>
          <a:avLst/>
          <a:gdLst/>
          <a:ahLst/>
          <a:cxnLst/>
          <a:rect l="0" t="0" r="0" b="0"/>
          <a:pathLst>
            <a:path>
              <a:moveTo>
                <a:pt x="0" y="29882"/>
              </a:moveTo>
              <a:lnTo>
                <a:pt x="1053831" y="29882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541189" y="1276908"/>
        <a:ext cx="52691" cy="52691"/>
      </dsp:txXfrm>
    </dsp:sp>
    <dsp:sp modelId="{5DE1435D-88A7-4B47-A172-AD1FAAB248E9}">
      <dsp:nvSpPr>
        <dsp:cNvPr id="0" name=""/>
        <dsp:cNvSpPr/>
      </dsp:nvSpPr>
      <dsp:spPr>
        <a:xfrm>
          <a:off x="2995399" y="460897"/>
          <a:ext cx="2139318" cy="10696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3569 – на бесплатной основе</a:t>
          </a:r>
          <a:endParaRPr lang="ru-RU" sz="1600" kern="1200" dirty="0">
            <a:solidFill>
              <a:schemeClr val="bg1"/>
            </a:solidFill>
          </a:endParaRPr>
        </a:p>
      </dsp:txBody>
      <dsp:txXfrm>
        <a:off x="3026728" y="492226"/>
        <a:ext cx="2076660" cy="1007001"/>
      </dsp:txXfrm>
    </dsp:sp>
    <dsp:sp modelId="{0A0B9365-FEA8-4C0F-BB50-D27C09AAFD4C}">
      <dsp:nvSpPr>
        <dsp:cNvPr id="0" name=""/>
        <dsp:cNvSpPr/>
      </dsp:nvSpPr>
      <dsp:spPr>
        <a:xfrm rot="2142401">
          <a:off x="2040619" y="1888425"/>
          <a:ext cx="1053831" cy="59765"/>
        </a:xfrm>
        <a:custGeom>
          <a:avLst/>
          <a:gdLst/>
          <a:ahLst/>
          <a:cxnLst/>
          <a:rect l="0" t="0" r="0" b="0"/>
          <a:pathLst>
            <a:path>
              <a:moveTo>
                <a:pt x="0" y="29882"/>
              </a:moveTo>
              <a:lnTo>
                <a:pt x="1053831" y="29882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541189" y="1891962"/>
        <a:ext cx="52691" cy="52691"/>
      </dsp:txXfrm>
    </dsp:sp>
    <dsp:sp modelId="{DB52FF60-A6E2-44E5-97EC-D942E68C02E6}">
      <dsp:nvSpPr>
        <dsp:cNvPr id="0" name=""/>
        <dsp:cNvSpPr/>
      </dsp:nvSpPr>
      <dsp:spPr>
        <a:xfrm>
          <a:off x="2995399" y="1691005"/>
          <a:ext cx="2139318" cy="10696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по разовым запросам подготовлено </a:t>
          </a:r>
          <a:br>
            <a:rPr lang="ru-RU" sz="1600" kern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</a:br>
          <a:r>
            <a:rPr lang="ru-RU" sz="1600" kern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664 ответа</a:t>
          </a:r>
          <a:endParaRPr lang="ru-RU" sz="1600" kern="1200" dirty="0">
            <a:solidFill>
              <a:schemeClr val="bg1"/>
            </a:solidFill>
          </a:endParaRPr>
        </a:p>
      </dsp:txBody>
      <dsp:txXfrm>
        <a:off x="3026728" y="1722334"/>
        <a:ext cx="2076660" cy="1007001"/>
      </dsp:txXfrm>
    </dsp:sp>
    <dsp:sp modelId="{868EB1AB-20BC-4A00-AED9-DB3BBAB542A9}">
      <dsp:nvSpPr>
        <dsp:cNvPr id="0" name=""/>
        <dsp:cNvSpPr/>
      </dsp:nvSpPr>
      <dsp:spPr>
        <a:xfrm>
          <a:off x="5134717" y="2195952"/>
          <a:ext cx="855727" cy="59765"/>
        </a:xfrm>
        <a:custGeom>
          <a:avLst/>
          <a:gdLst/>
          <a:ahLst/>
          <a:cxnLst/>
          <a:rect l="0" t="0" r="0" b="0"/>
          <a:pathLst>
            <a:path>
              <a:moveTo>
                <a:pt x="0" y="29882"/>
              </a:moveTo>
              <a:lnTo>
                <a:pt x="855727" y="29882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541188" y="2204441"/>
        <a:ext cx="42786" cy="42786"/>
      </dsp:txXfrm>
    </dsp:sp>
    <dsp:sp modelId="{813DD435-349C-4A68-91EC-40BCA5B796BD}">
      <dsp:nvSpPr>
        <dsp:cNvPr id="0" name=""/>
        <dsp:cNvSpPr/>
      </dsp:nvSpPr>
      <dsp:spPr>
        <a:xfrm>
          <a:off x="5990445" y="1691005"/>
          <a:ext cx="2139318" cy="10696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595 – на бесплатной основе</a:t>
          </a:r>
          <a:endParaRPr lang="ru-RU" sz="1600" kern="1200" dirty="0">
            <a:solidFill>
              <a:schemeClr val="bg1"/>
            </a:solidFill>
            <a:latin typeface="Arial" pitchFamily="34" charset="0"/>
            <a:cs typeface="Arial" pitchFamily="34" charset="0"/>
          </a:endParaRPr>
        </a:p>
      </dsp:txBody>
      <dsp:txXfrm>
        <a:off x="6021774" y="1722334"/>
        <a:ext cx="2076660" cy="100700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122716-157B-4590-B6B4-922272568F5A}">
      <dsp:nvSpPr>
        <dsp:cNvPr id="0" name=""/>
        <dsp:cNvSpPr/>
      </dsp:nvSpPr>
      <dsp:spPr>
        <a:xfrm>
          <a:off x="0" y="2674790"/>
          <a:ext cx="6264695" cy="56554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Arial" pitchFamily="34" charset="0"/>
              <a:cs typeface="Arial" pitchFamily="34" charset="0"/>
            </a:rPr>
            <a:t>Исполнено </a:t>
          </a:r>
          <a:r>
            <a:rPr lang="ru-RU" sz="1800" kern="1200" dirty="0" smtClean="0">
              <a:latin typeface="Arial" pitchFamily="34" charset="0"/>
              <a:cs typeface="Arial" pitchFamily="34" charset="0"/>
            </a:rPr>
            <a:t>1232 </a:t>
          </a:r>
          <a:r>
            <a:rPr lang="ru-RU" sz="1600" kern="1200" dirty="0" smtClean="0">
              <a:latin typeface="Arial" pitchFamily="34" charset="0"/>
              <a:cs typeface="Arial" pitchFamily="34" charset="0"/>
            </a:rPr>
            <a:t>поручений</a:t>
          </a:r>
          <a:endParaRPr lang="ru-RU" sz="1600" kern="1200" dirty="0">
            <a:latin typeface="Arial" pitchFamily="34" charset="0"/>
            <a:cs typeface="Arial" pitchFamily="34" charset="0"/>
          </a:endParaRPr>
        </a:p>
      </dsp:txBody>
      <dsp:txXfrm>
        <a:off x="0" y="2674790"/>
        <a:ext cx="6264695" cy="565547"/>
      </dsp:txXfrm>
    </dsp:sp>
    <dsp:sp modelId="{9652AD50-91DD-462C-8018-69C4B17A2D09}">
      <dsp:nvSpPr>
        <dsp:cNvPr id="0" name=""/>
        <dsp:cNvSpPr/>
      </dsp:nvSpPr>
      <dsp:spPr>
        <a:xfrm rot="10800000">
          <a:off x="0" y="0"/>
          <a:ext cx="6264695" cy="2701112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Arial" pitchFamily="34" charset="0"/>
              <a:cs typeface="Arial" pitchFamily="34" charset="0"/>
            </a:rPr>
            <a:t>Зарегистрировано документов</a:t>
          </a:r>
          <a:endParaRPr lang="ru-RU" sz="1600" kern="1200" dirty="0">
            <a:latin typeface="Arial" pitchFamily="34" charset="0"/>
            <a:cs typeface="Arial" pitchFamily="34" charset="0"/>
          </a:endParaRPr>
        </a:p>
      </dsp:txBody>
      <dsp:txXfrm rot="-10800000">
        <a:off x="0" y="0"/>
        <a:ext cx="6264695" cy="948090"/>
      </dsp:txXfrm>
    </dsp:sp>
    <dsp:sp modelId="{48A60B5A-4CE3-4984-A5AC-A7CA22340267}">
      <dsp:nvSpPr>
        <dsp:cNvPr id="0" name=""/>
        <dsp:cNvSpPr/>
      </dsp:nvSpPr>
      <dsp:spPr>
        <a:xfrm>
          <a:off x="0" y="983680"/>
          <a:ext cx="3132347" cy="807632"/>
        </a:xfrm>
        <a:prstGeom prst="rect">
          <a:avLst/>
        </a:prstGeom>
        <a:solidFill>
          <a:schemeClr val="accent1">
            <a:lumMod val="20000"/>
            <a:lumOff val="80000"/>
            <a:alpha val="9000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rPr>
            <a:t>8712 входящих</a:t>
          </a:r>
          <a:endParaRPr lang="ru-RU" sz="1800" kern="1200" dirty="0">
            <a:solidFill>
              <a:schemeClr val="tx1">
                <a:lumMod val="65000"/>
                <a:lumOff val="35000"/>
              </a:schemeClr>
            </a:solidFill>
            <a:latin typeface="Arial" pitchFamily="34" charset="0"/>
            <a:cs typeface="Arial" pitchFamily="34" charset="0"/>
          </a:endParaRPr>
        </a:p>
      </dsp:txBody>
      <dsp:txXfrm>
        <a:off x="0" y="983680"/>
        <a:ext cx="3132347" cy="807632"/>
      </dsp:txXfrm>
    </dsp:sp>
    <dsp:sp modelId="{9DB5053D-019C-4B3E-B97C-AF9AD64AFE5C}">
      <dsp:nvSpPr>
        <dsp:cNvPr id="0" name=""/>
        <dsp:cNvSpPr/>
      </dsp:nvSpPr>
      <dsp:spPr>
        <a:xfrm>
          <a:off x="3132347" y="983680"/>
          <a:ext cx="3132347" cy="807632"/>
        </a:xfrm>
        <a:prstGeom prst="rect">
          <a:avLst/>
        </a:prstGeom>
        <a:solidFill>
          <a:schemeClr val="accent1">
            <a:lumMod val="20000"/>
            <a:lumOff val="80000"/>
            <a:alpha val="9000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rPr>
            <a:t>5676 исходящих</a:t>
          </a:r>
          <a:endParaRPr lang="ru-RU" sz="1800" kern="1200" dirty="0">
            <a:solidFill>
              <a:schemeClr val="tx1">
                <a:lumMod val="65000"/>
                <a:lumOff val="35000"/>
              </a:schemeClr>
            </a:solidFill>
            <a:latin typeface="Arial" pitchFamily="34" charset="0"/>
            <a:cs typeface="Arial" pitchFamily="34" charset="0"/>
          </a:endParaRPr>
        </a:p>
      </dsp:txBody>
      <dsp:txXfrm>
        <a:off x="3132347" y="983680"/>
        <a:ext cx="3132347" cy="8076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7" y="0"/>
            <a:ext cx="4302073" cy="339250"/>
          </a:xfrm>
          <a:prstGeom prst="rect">
            <a:avLst/>
          </a:prstGeom>
        </p:spPr>
        <p:txBody>
          <a:bodyPr vert="horz" lIns="91267" tIns="45637" rIns="91267" bIns="45637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22981" y="0"/>
            <a:ext cx="4303658" cy="339250"/>
          </a:xfrm>
          <a:prstGeom prst="rect">
            <a:avLst/>
          </a:prstGeom>
        </p:spPr>
        <p:txBody>
          <a:bodyPr vert="horz" lIns="91267" tIns="45637" rIns="91267" bIns="45637" rtlCol="0"/>
          <a:lstStyle>
            <a:lvl1pPr algn="r">
              <a:defRPr sz="1200"/>
            </a:lvl1pPr>
          </a:lstStyle>
          <a:p>
            <a:fld id="{02021370-2E12-4420-B254-A1B57FEDDB8A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7" y="6456847"/>
            <a:ext cx="4302073" cy="339250"/>
          </a:xfrm>
          <a:prstGeom prst="rect">
            <a:avLst/>
          </a:prstGeom>
        </p:spPr>
        <p:txBody>
          <a:bodyPr vert="horz" lIns="91267" tIns="45637" rIns="91267" bIns="45637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22981" y="6456847"/>
            <a:ext cx="4303658" cy="339250"/>
          </a:xfrm>
          <a:prstGeom prst="rect">
            <a:avLst/>
          </a:prstGeom>
        </p:spPr>
        <p:txBody>
          <a:bodyPr vert="horz" lIns="91267" tIns="45637" rIns="91267" bIns="45637" rtlCol="0" anchor="b"/>
          <a:lstStyle>
            <a:lvl1pPr algn="r">
              <a:defRPr sz="1200"/>
            </a:lvl1pPr>
          </a:lstStyle>
          <a:p>
            <a:fld id="{D5CA2FCB-BF1A-4088-B775-6087220C72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27925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40" y="1"/>
            <a:ext cx="4302231" cy="339884"/>
          </a:xfrm>
          <a:prstGeom prst="rect">
            <a:avLst/>
          </a:prstGeom>
        </p:spPr>
        <p:txBody>
          <a:bodyPr vert="horz" lIns="90931" tIns="45473" rIns="90931" bIns="45473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4293" y="1"/>
            <a:ext cx="4302231" cy="339884"/>
          </a:xfrm>
          <a:prstGeom prst="rect">
            <a:avLst/>
          </a:prstGeom>
        </p:spPr>
        <p:txBody>
          <a:bodyPr vert="horz" lIns="90931" tIns="45473" rIns="90931" bIns="45473" rtlCol="0"/>
          <a:lstStyle>
            <a:lvl1pPr algn="r">
              <a:defRPr sz="1200" smtClean="0"/>
            </a:lvl1pPr>
          </a:lstStyle>
          <a:p>
            <a:pPr>
              <a:defRPr/>
            </a:pPr>
            <a:fld id="{064B3CB9-F3D5-453A-89B4-3672631B7F9E}" type="datetimeFigureOut">
              <a:rPr lang="ru-RU"/>
              <a:pPr>
                <a:defRPr/>
              </a:pPr>
              <a:t>28.01.2021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701925" y="511175"/>
            <a:ext cx="4524375" cy="25479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931" tIns="45473" rIns="90931" bIns="45473" rtlCol="0" anchor="ctr"/>
          <a:lstStyle/>
          <a:p>
            <a:pPr lvl="0"/>
            <a:r>
              <a:rPr lang="ru-RU" noProof="0" dirty="0" err="1" smtClean="0"/>
              <a:t>енка</a:t>
            </a:r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824" y="3228895"/>
            <a:ext cx="7942580" cy="3058954"/>
          </a:xfrm>
          <a:prstGeom prst="rect">
            <a:avLst/>
          </a:prstGeom>
        </p:spPr>
        <p:txBody>
          <a:bodyPr vert="horz" lIns="90931" tIns="45473" rIns="90931" bIns="45473" rtlCol="0">
            <a:normAutofit/>
          </a:bodyPr>
          <a:lstStyle/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err="1" smtClean="0"/>
              <a:t>Четвертый</a:t>
            </a:r>
            <a:r>
              <a:rPr lang="ru-RU" noProof="0" dirty="0" smtClean="0"/>
              <a:t> уровень</a:t>
            </a:r>
          </a:p>
          <a:p>
            <a:pPr lvl="4"/>
            <a:r>
              <a:rPr lang="ru-RU" noProof="0" dirty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40" y="6456219"/>
            <a:ext cx="4302231" cy="339884"/>
          </a:xfrm>
          <a:prstGeom prst="rect">
            <a:avLst/>
          </a:prstGeom>
        </p:spPr>
        <p:txBody>
          <a:bodyPr vert="horz" lIns="90931" tIns="45473" rIns="90931" bIns="45473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4293" y="6456219"/>
            <a:ext cx="4302231" cy="339884"/>
          </a:xfrm>
          <a:prstGeom prst="rect">
            <a:avLst/>
          </a:prstGeom>
        </p:spPr>
        <p:txBody>
          <a:bodyPr vert="horz" lIns="90931" tIns="45473" rIns="90931" bIns="45473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7086C30C-E46A-4AAF-BDA9-B6A4218423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8405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81066" algn="l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62132" algn="l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43198" algn="l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24263" algn="l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405329" algn="l" defTabSz="96213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886395" algn="l" defTabSz="96213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367461" algn="l" defTabSz="96213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848527" algn="l" defTabSz="96213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2700338" y="509588"/>
            <a:ext cx="4527550" cy="2549525"/>
          </a:xfr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i="0" dirty="0">
              <a:solidFill>
                <a:schemeClr val="tx1">
                  <a:lumMod val="65000"/>
                  <a:lumOff val="35000"/>
                </a:schemeClr>
              </a:solidFill>
              <a:latin typeface="Arial Cyr" pitchFamily="34" charset="0"/>
              <a:cs typeface="Arial Cyr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86C30C-E46A-4AAF-BDA9-B6A42184237F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26077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86C30C-E46A-4AAF-BDA9-B6A42184237F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87294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639" y="2132896"/>
            <a:ext cx="10365898" cy="14717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9277" y="3890698"/>
            <a:ext cx="8536623" cy="175462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810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62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431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242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053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863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674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485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9CC668-FC19-4354-8261-34FAF43BB4A2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28.01.2021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55CD82-0CA2-4CD4-B7FF-849503B789E4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2567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9BFCEC-A171-470A-A1A2-73AC483A3E29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28.01.2021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B22F9-5749-4869-9DD6-B203BB48BF8A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040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41502" y="274958"/>
            <a:ext cx="2743915" cy="58582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759" y="274958"/>
            <a:ext cx="8028490" cy="585829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0DB8645-CC35-4F1F-815B-A0D5AABEAC9E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28.01.2021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2536AA-0CA4-4EF2-8E6B-344B9E2BE324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8513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639" y="2132892"/>
            <a:ext cx="10365898" cy="14717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9277" y="3890698"/>
            <a:ext cx="8536623" cy="175462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810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62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431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242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053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863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674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485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5EF-6168-407F-8025-E41839E1250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692C-4F2D-45F6-A9A8-8A3A8FE2780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292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8">
            <a:extLst>
              <a:ext uri="{FF2B5EF4-FFF2-40B4-BE49-F238E27FC236}">
                <a16:creationId xmlns="" xmlns:a16="http://schemas.microsoft.com/office/drawing/2014/main" id="{8E62C042-4EA4-314F-8837-7915700A0693}"/>
              </a:ext>
            </a:extLst>
          </p:cNvPr>
          <p:cNvSpPr txBox="1"/>
          <p:nvPr userDrawn="1"/>
        </p:nvSpPr>
        <p:spPr>
          <a:xfrm>
            <a:off x="556086" y="127049"/>
            <a:ext cx="2198878" cy="228937"/>
          </a:xfrm>
          <a:prstGeom prst="rect">
            <a:avLst/>
          </a:prstGeom>
        </p:spPr>
        <p:txBody>
          <a:bodyPr vert="horz" wrap="square" lIns="0" tIns="13363" rIns="0" bIns="0" rtlCol="0">
            <a:spAutoFit/>
          </a:bodyPr>
          <a:lstStyle/>
          <a:p>
            <a:pPr marL="13363">
              <a:lnSpc>
                <a:spcPct val="100000"/>
              </a:lnSpc>
              <a:spcBef>
                <a:spcPts val="105"/>
              </a:spcBef>
            </a:pPr>
            <a:r>
              <a:rPr lang="ru-RU" sz="1400" b="1" spc="-47" dirty="0" smtClean="0">
                <a:solidFill>
                  <a:srgbClr val="334286"/>
                </a:solidFill>
                <a:latin typeface="Arial"/>
                <a:cs typeface="Arial"/>
              </a:rPr>
              <a:t>МУРМАНСКСТАТ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8" name="object 13">
            <a:extLst>
              <a:ext uri="{FF2B5EF4-FFF2-40B4-BE49-F238E27FC236}">
                <a16:creationId xmlns="" xmlns:a16="http://schemas.microsoft.com/office/drawing/2014/main" id="{978D5EB5-026B-2249-A8D4-5B5D2223AD6E}"/>
              </a:ext>
            </a:extLst>
          </p:cNvPr>
          <p:cNvSpPr/>
          <p:nvPr userDrawn="1"/>
        </p:nvSpPr>
        <p:spPr>
          <a:xfrm>
            <a:off x="564471" y="2469"/>
            <a:ext cx="11076862" cy="90672"/>
          </a:xfrm>
          <a:custGeom>
            <a:avLst/>
            <a:gdLst/>
            <a:ahLst/>
            <a:cxnLst/>
            <a:rect l="l" t="t" r="r" b="b"/>
            <a:pathLst>
              <a:path w="9980930" h="78740">
                <a:moveTo>
                  <a:pt x="0" y="78232"/>
                </a:moveTo>
                <a:lnTo>
                  <a:pt x="9980358" y="78232"/>
                </a:lnTo>
                <a:lnTo>
                  <a:pt x="9980358" y="0"/>
                </a:lnTo>
                <a:lnTo>
                  <a:pt x="0" y="0"/>
                </a:lnTo>
                <a:lnTo>
                  <a:pt x="0" y="78232"/>
                </a:lnTo>
                <a:close/>
              </a:path>
            </a:pathLst>
          </a:custGeom>
          <a:solidFill>
            <a:srgbClr val="334286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Номер слайда 5">
            <a:extLst>
              <a:ext uri="{FF2B5EF4-FFF2-40B4-BE49-F238E27FC236}">
                <a16:creationId xmlns="" xmlns:a16="http://schemas.microsoft.com/office/drawing/2014/main" id="{589F21BF-0ECE-1B45-A099-F5B6E92C16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62562" y="6363039"/>
            <a:ext cx="3377126" cy="365548"/>
          </a:xfrm>
          <a:prstGeom prst="rect">
            <a:avLst/>
          </a:prstGeom>
        </p:spPr>
        <p:txBody>
          <a:bodyPr vert="horz" lIns="96213" tIns="48107" rIns="96213" bIns="48107" rtlCol="0" anchor="ctr"/>
          <a:lstStyle>
            <a:lvl1pPr algn="r">
              <a:defRPr sz="17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1B81EEA-DF2A-1C47-9781-44818CAE422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object 7">
            <a:extLst>
              <a:ext uri="{FF2B5EF4-FFF2-40B4-BE49-F238E27FC236}">
                <a16:creationId xmlns="" xmlns:a16="http://schemas.microsoft.com/office/drawing/2014/main" id="{5C608B83-A2F2-ED49-8A9B-1801A540551C}"/>
              </a:ext>
            </a:extLst>
          </p:cNvPr>
          <p:cNvSpPr/>
          <p:nvPr userDrawn="1"/>
        </p:nvSpPr>
        <p:spPr>
          <a:xfrm>
            <a:off x="0" y="650607"/>
            <a:ext cx="270741" cy="739963"/>
          </a:xfrm>
          <a:custGeom>
            <a:avLst/>
            <a:gdLst/>
            <a:ahLst/>
            <a:cxnLst/>
            <a:rect l="l" t="t" r="r" b="b"/>
            <a:pathLst>
              <a:path w="203835" h="565785">
                <a:moveTo>
                  <a:pt x="0" y="565226"/>
                </a:moveTo>
                <a:lnTo>
                  <a:pt x="203530" y="565226"/>
                </a:lnTo>
                <a:lnTo>
                  <a:pt x="203530" y="0"/>
                </a:lnTo>
                <a:lnTo>
                  <a:pt x="0" y="0"/>
                </a:lnTo>
                <a:lnTo>
                  <a:pt x="0" y="565226"/>
                </a:lnTo>
                <a:close/>
              </a:path>
            </a:pathLst>
          </a:custGeom>
          <a:solidFill>
            <a:srgbClr val="E1002B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0" y="1623661"/>
            <a:ext cx="270741" cy="4582238"/>
          </a:xfrm>
          <a:prstGeom prst="rect">
            <a:avLst/>
          </a:prstGeom>
          <a:solidFill>
            <a:srgbClr val="FFC3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213" tIns="48107" rIns="96213" bIns="48107" rtlCol="0" anchor="ctr"/>
          <a:lstStyle/>
          <a:p>
            <a:pPr algn="ctr"/>
            <a:endParaRPr lang="ru-RU"/>
          </a:p>
        </p:txBody>
      </p:sp>
      <p:grpSp>
        <p:nvGrpSpPr>
          <p:cNvPr id="16" name="Группа 15"/>
          <p:cNvGrpSpPr/>
          <p:nvPr userDrawn="1"/>
        </p:nvGrpSpPr>
        <p:grpSpPr>
          <a:xfrm>
            <a:off x="2238757" y="180675"/>
            <a:ext cx="9423423" cy="261669"/>
            <a:chOff x="1439587" y="3481958"/>
            <a:chExt cx="10403788" cy="261367"/>
          </a:xfrm>
        </p:grpSpPr>
        <p:sp>
          <p:nvSpPr>
            <p:cNvPr id="17" name="object 9">
              <a:extLst>
                <a:ext uri="{FF2B5EF4-FFF2-40B4-BE49-F238E27FC236}">
                  <a16:creationId xmlns="" xmlns:a16="http://schemas.microsoft.com/office/drawing/2014/main" id="{222E1C3D-BC3A-D443-8563-08790B13AA2D}"/>
                </a:ext>
              </a:extLst>
            </p:cNvPr>
            <p:cNvSpPr/>
            <p:nvPr/>
          </p:nvSpPr>
          <p:spPr>
            <a:xfrm>
              <a:off x="1439587" y="3535847"/>
              <a:ext cx="3024276" cy="207478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8" name="object 11">
              <a:extLst>
                <a:ext uri="{FF2B5EF4-FFF2-40B4-BE49-F238E27FC236}">
                  <a16:creationId xmlns="" xmlns:a16="http://schemas.microsoft.com/office/drawing/2014/main" id="{E7D5C25E-08D6-344C-B0C6-CB0D11FF9875}"/>
                </a:ext>
              </a:extLst>
            </p:cNvPr>
            <p:cNvSpPr/>
            <p:nvPr/>
          </p:nvSpPr>
          <p:spPr>
            <a:xfrm flipV="1">
              <a:off x="4567576" y="3481958"/>
              <a:ext cx="7275799" cy="52586"/>
            </a:xfrm>
            <a:custGeom>
              <a:avLst/>
              <a:gdLst/>
              <a:ahLst/>
              <a:cxnLst/>
              <a:rect l="l" t="t" r="r" b="b"/>
              <a:pathLst>
                <a:path w="3249929">
                  <a:moveTo>
                    <a:pt x="0" y="0"/>
                  </a:moveTo>
                  <a:lnTo>
                    <a:pt x="3249561" y="0"/>
                  </a:lnTo>
                </a:path>
              </a:pathLst>
            </a:custGeom>
            <a:ln w="25400">
              <a:solidFill>
                <a:srgbClr val="FFC3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grpSp>
          <p:nvGrpSpPr>
            <p:cNvPr id="19" name="Группа 18"/>
            <p:cNvGrpSpPr/>
            <p:nvPr/>
          </p:nvGrpSpPr>
          <p:grpSpPr>
            <a:xfrm>
              <a:off x="4392148" y="3483713"/>
              <a:ext cx="238082" cy="103714"/>
              <a:chOff x="2667374" y="2712291"/>
              <a:chExt cx="238082" cy="103714"/>
            </a:xfrm>
          </p:grpSpPr>
          <p:sp>
            <p:nvSpPr>
              <p:cNvPr id="20" name="object 12">
                <a:extLst>
                  <a:ext uri="{FF2B5EF4-FFF2-40B4-BE49-F238E27FC236}">
                    <a16:creationId xmlns="" xmlns:a16="http://schemas.microsoft.com/office/drawing/2014/main" id="{A0F196C2-1ABD-A84E-BE86-E8C7E35D5D8F}"/>
                  </a:ext>
                </a:extLst>
              </p:cNvPr>
              <p:cNvSpPr/>
              <p:nvPr/>
            </p:nvSpPr>
            <p:spPr>
              <a:xfrm>
                <a:off x="2667374" y="2712291"/>
                <a:ext cx="238082" cy="103714"/>
              </a:xfrm>
              <a:custGeom>
                <a:avLst/>
                <a:gdLst/>
                <a:ahLst/>
                <a:cxnLst/>
                <a:rect l="l" t="t" r="r" b="b"/>
                <a:pathLst>
                  <a:path w="90170" h="90170">
                    <a:moveTo>
                      <a:pt x="89839" y="89839"/>
                    </a:moveTo>
                    <a:lnTo>
                      <a:pt x="0" y="89839"/>
                    </a:lnTo>
                    <a:lnTo>
                      <a:pt x="0" y="0"/>
                    </a:lnTo>
                    <a:lnTo>
                      <a:pt x="89839" y="0"/>
                    </a:lnTo>
                    <a:lnTo>
                      <a:pt x="89839" y="89839"/>
                    </a:lnTo>
                    <a:close/>
                  </a:path>
                </a:pathLst>
              </a:custGeom>
              <a:solidFill>
                <a:schemeClr val="bg1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" name="object 12">
                <a:extLst>
                  <a:ext uri="{FF2B5EF4-FFF2-40B4-BE49-F238E27FC236}">
                    <a16:creationId xmlns="" xmlns:a16="http://schemas.microsoft.com/office/drawing/2014/main" id="{A0F196C2-1ABD-A84E-BE86-E8C7E35D5D8F}"/>
                  </a:ext>
                </a:extLst>
              </p:cNvPr>
              <p:cNvSpPr/>
              <p:nvPr/>
            </p:nvSpPr>
            <p:spPr>
              <a:xfrm>
                <a:off x="2739089" y="2712291"/>
                <a:ext cx="103714" cy="103714"/>
              </a:xfrm>
              <a:custGeom>
                <a:avLst/>
                <a:gdLst/>
                <a:ahLst/>
                <a:cxnLst/>
                <a:rect l="l" t="t" r="r" b="b"/>
                <a:pathLst>
                  <a:path w="90170" h="90170">
                    <a:moveTo>
                      <a:pt x="89839" y="89839"/>
                    </a:moveTo>
                    <a:lnTo>
                      <a:pt x="0" y="89839"/>
                    </a:lnTo>
                    <a:lnTo>
                      <a:pt x="0" y="0"/>
                    </a:lnTo>
                    <a:lnTo>
                      <a:pt x="89839" y="0"/>
                    </a:lnTo>
                    <a:lnTo>
                      <a:pt x="89839" y="89839"/>
                    </a:lnTo>
                    <a:close/>
                  </a:path>
                </a:pathLst>
              </a:custGeom>
              <a:solidFill>
                <a:srgbClr val="33428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  <p:grpSp>
        <p:nvGrpSpPr>
          <p:cNvPr id="13" name="Группа 12">
            <a:extLst>
              <a:ext uri="{FF2B5EF4-FFF2-40B4-BE49-F238E27FC236}">
                <a16:creationId xmlns="" xmlns:a16="http://schemas.microsoft.com/office/drawing/2014/main" id="{C0E2B938-342D-8049-8714-0DBDEFB7B8E6}"/>
              </a:ext>
            </a:extLst>
          </p:cNvPr>
          <p:cNvGrpSpPr/>
          <p:nvPr userDrawn="1"/>
        </p:nvGrpSpPr>
        <p:grpSpPr>
          <a:xfrm>
            <a:off x="11475504" y="6020301"/>
            <a:ext cx="494109" cy="499100"/>
            <a:chOff x="9699205" y="5186438"/>
            <a:chExt cx="440055" cy="444500"/>
          </a:xfrm>
        </p:grpSpPr>
        <p:sp>
          <p:nvSpPr>
            <p:cNvPr id="14" name="object 16">
              <a:extLst>
                <a:ext uri="{FF2B5EF4-FFF2-40B4-BE49-F238E27FC236}">
                  <a16:creationId xmlns="" xmlns:a16="http://schemas.microsoft.com/office/drawing/2014/main" id="{C1AF891F-E358-354D-8AE1-626631524F42}"/>
                </a:ext>
              </a:extLst>
            </p:cNvPr>
            <p:cNvSpPr/>
            <p:nvPr/>
          </p:nvSpPr>
          <p:spPr>
            <a:xfrm>
              <a:off x="9699205" y="5186438"/>
              <a:ext cx="440055" cy="444500"/>
            </a:xfrm>
            <a:custGeom>
              <a:avLst/>
              <a:gdLst/>
              <a:ahLst/>
              <a:cxnLst/>
              <a:rect l="l" t="t" r="r" b="b"/>
              <a:pathLst>
                <a:path w="440054" h="444500">
                  <a:moveTo>
                    <a:pt x="0" y="0"/>
                  </a:moveTo>
                  <a:lnTo>
                    <a:pt x="439940" y="0"/>
                  </a:lnTo>
                  <a:lnTo>
                    <a:pt x="439940" y="444118"/>
                  </a:lnTo>
                  <a:lnTo>
                    <a:pt x="0" y="444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3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7">
              <a:extLst>
                <a:ext uri="{FF2B5EF4-FFF2-40B4-BE49-F238E27FC236}">
                  <a16:creationId xmlns="" xmlns:a16="http://schemas.microsoft.com/office/drawing/2014/main" id="{3EAFB859-847C-C54D-A042-FD8F8AE9C64B}"/>
                </a:ext>
              </a:extLst>
            </p:cNvPr>
            <p:cNvSpPr/>
            <p:nvPr/>
          </p:nvSpPr>
          <p:spPr>
            <a:xfrm>
              <a:off x="9859266" y="5292379"/>
              <a:ext cx="136778" cy="25693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2014875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336" y="4412007"/>
            <a:ext cx="10365898" cy="1363652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336" y="2910078"/>
            <a:ext cx="10365898" cy="1501923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8106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6213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4319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2426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0532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88639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36746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84852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D81205-BCB3-4D64-872C-28F112CF5FB3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28.01.2021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5CF9F8-0E02-4ABD-95DD-DC8A4A3C2160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894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759" y="1602057"/>
            <a:ext cx="5386202" cy="4531202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9214" y="1602057"/>
            <a:ext cx="5386202" cy="4531202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00BDD3-C24C-4094-A245-1259AEC273F9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28.01.2021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0187FA-95AC-4D11-9528-ED061583AFF4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1822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759" y="1536891"/>
            <a:ext cx="5388319" cy="640502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81066" indent="0">
              <a:buNone/>
              <a:defRPr sz="2100" b="1"/>
            </a:lvl2pPr>
            <a:lvl3pPr marL="962132" indent="0">
              <a:buNone/>
              <a:defRPr sz="1900" b="1"/>
            </a:lvl3pPr>
            <a:lvl4pPr marL="1443198" indent="0">
              <a:buNone/>
              <a:defRPr sz="1700" b="1"/>
            </a:lvl4pPr>
            <a:lvl5pPr marL="1924263" indent="0">
              <a:buNone/>
              <a:defRPr sz="1700" b="1"/>
            </a:lvl5pPr>
            <a:lvl6pPr marL="2405329" indent="0">
              <a:buNone/>
              <a:defRPr sz="1700" b="1"/>
            </a:lvl6pPr>
            <a:lvl7pPr marL="2886395" indent="0">
              <a:buNone/>
              <a:defRPr sz="1700" b="1"/>
            </a:lvl7pPr>
            <a:lvl8pPr marL="3367461" indent="0">
              <a:buNone/>
              <a:defRPr sz="1700" b="1"/>
            </a:lvl8pPr>
            <a:lvl9pPr marL="3848527" indent="0">
              <a:buNone/>
              <a:defRPr sz="17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759" y="2177393"/>
            <a:ext cx="5388319" cy="3955862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4983" y="1536891"/>
            <a:ext cx="5390438" cy="640502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81066" indent="0">
              <a:buNone/>
              <a:defRPr sz="2100" b="1"/>
            </a:lvl2pPr>
            <a:lvl3pPr marL="962132" indent="0">
              <a:buNone/>
              <a:defRPr sz="1900" b="1"/>
            </a:lvl3pPr>
            <a:lvl4pPr marL="1443198" indent="0">
              <a:buNone/>
              <a:defRPr sz="1700" b="1"/>
            </a:lvl4pPr>
            <a:lvl5pPr marL="1924263" indent="0">
              <a:buNone/>
              <a:defRPr sz="1700" b="1"/>
            </a:lvl5pPr>
            <a:lvl6pPr marL="2405329" indent="0">
              <a:buNone/>
              <a:defRPr sz="1700" b="1"/>
            </a:lvl6pPr>
            <a:lvl7pPr marL="2886395" indent="0">
              <a:buNone/>
              <a:defRPr sz="1700" b="1"/>
            </a:lvl7pPr>
            <a:lvl8pPr marL="3367461" indent="0">
              <a:buNone/>
              <a:defRPr sz="1700" b="1"/>
            </a:lvl8pPr>
            <a:lvl9pPr marL="3848527" indent="0">
              <a:buNone/>
              <a:defRPr sz="17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4983" y="2177393"/>
            <a:ext cx="5390438" cy="3955862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EEC00D-687B-4C44-828F-AF4155C5F9AF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28.01.2021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14782C-515C-4A31-B6C3-4027A1A7EBB7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021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582E4A-8DC9-40DA-9697-E00648232C27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28.01.2021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98CF2E-CAA7-4BD6-9484-8E1F3DF85750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7865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D1DBF6-BDE4-42C8-85D7-7CB87C5291C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28.01.2021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C7C123-420D-4A4A-AD18-7075DC268405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2349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759" y="273366"/>
            <a:ext cx="4012129" cy="1163395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7977" y="273369"/>
            <a:ext cx="6817442" cy="5859888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759" y="1436764"/>
            <a:ext cx="4012129" cy="4696493"/>
          </a:xfrm>
        </p:spPr>
        <p:txBody>
          <a:bodyPr/>
          <a:lstStyle>
            <a:lvl1pPr marL="0" indent="0">
              <a:buNone/>
              <a:defRPr sz="1500"/>
            </a:lvl1pPr>
            <a:lvl2pPr marL="481066" indent="0">
              <a:buNone/>
              <a:defRPr sz="1300"/>
            </a:lvl2pPr>
            <a:lvl3pPr marL="962132" indent="0">
              <a:buNone/>
              <a:defRPr sz="1100"/>
            </a:lvl3pPr>
            <a:lvl4pPr marL="1443198" indent="0">
              <a:buNone/>
              <a:defRPr sz="900"/>
            </a:lvl4pPr>
            <a:lvl5pPr marL="1924263" indent="0">
              <a:buNone/>
              <a:defRPr sz="900"/>
            </a:lvl5pPr>
            <a:lvl6pPr marL="2405329" indent="0">
              <a:buNone/>
              <a:defRPr sz="900"/>
            </a:lvl6pPr>
            <a:lvl7pPr marL="2886395" indent="0">
              <a:buNone/>
              <a:defRPr sz="900"/>
            </a:lvl7pPr>
            <a:lvl8pPr marL="3367461" indent="0">
              <a:buNone/>
              <a:defRPr sz="900"/>
            </a:lvl8pPr>
            <a:lvl9pPr marL="3848527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3E90E0-7012-43C3-9F32-9E54E1A55231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28.01.2021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3B86FA-4E15-421A-B5F5-EE2958840607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8248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0340" y="4806157"/>
            <a:ext cx="7317105" cy="567394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90340" y="613485"/>
            <a:ext cx="7317105" cy="4119563"/>
          </a:xfrm>
        </p:spPr>
        <p:txBody>
          <a:bodyPr/>
          <a:lstStyle>
            <a:lvl1pPr marL="0" indent="0">
              <a:buNone/>
              <a:defRPr sz="3400"/>
            </a:lvl1pPr>
            <a:lvl2pPr marL="481066" indent="0">
              <a:buNone/>
              <a:defRPr sz="2900"/>
            </a:lvl2pPr>
            <a:lvl3pPr marL="962132" indent="0">
              <a:buNone/>
              <a:defRPr sz="2500"/>
            </a:lvl3pPr>
            <a:lvl4pPr marL="1443198" indent="0">
              <a:buNone/>
              <a:defRPr sz="2100"/>
            </a:lvl4pPr>
            <a:lvl5pPr marL="1924263" indent="0">
              <a:buNone/>
              <a:defRPr sz="2100"/>
            </a:lvl5pPr>
            <a:lvl6pPr marL="2405329" indent="0">
              <a:buNone/>
              <a:defRPr sz="2100"/>
            </a:lvl6pPr>
            <a:lvl7pPr marL="2886395" indent="0">
              <a:buNone/>
              <a:defRPr sz="2100"/>
            </a:lvl7pPr>
            <a:lvl8pPr marL="3367461" indent="0">
              <a:buNone/>
              <a:defRPr sz="2100"/>
            </a:lvl8pPr>
            <a:lvl9pPr marL="3848527" indent="0">
              <a:buNone/>
              <a:defRPr sz="21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90340" y="5373551"/>
            <a:ext cx="7317105" cy="805794"/>
          </a:xfrm>
        </p:spPr>
        <p:txBody>
          <a:bodyPr/>
          <a:lstStyle>
            <a:lvl1pPr marL="0" indent="0">
              <a:buNone/>
              <a:defRPr sz="1500"/>
            </a:lvl1pPr>
            <a:lvl2pPr marL="481066" indent="0">
              <a:buNone/>
              <a:defRPr sz="1300"/>
            </a:lvl2pPr>
            <a:lvl3pPr marL="962132" indent="0">
              <a:buNone/>
              <a:defRPr sz="1100"/>
            </a:lvl3pPr>
            <a:lvl4pPr marL="1443198" indent="0">
              <a:buNone/>
              <a:defRPr sz="900"/>
            </a:lvl4pPr>
            <a:lvl5pPr marL="1924263" indent="0">
              <a:buNone/>
              <a:defRPr sz="900"/>
            </a:lvl5pPr>
            <a:lvl6pPr marL="2405329" indent="0">
              <a:buNone/>
              <a:defRPr sz="900"/>
            </a:lvl6pPr>
            <a:lvl7pPr marL="2886395" indent="0">
              <a:buNone/>
              <a:defRPr sz="900"/>
            </a:lvl7pPr>
            <a:lvl8pPr marL="3367461" indent="0">
              <a:buNone/>
              <a:defRPr sz="900"/>
            </a:lvl8pPr>
            <a:lvl9pPr marL="3848527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FAF9DC-AEC2-4EEF-BA1E-4B16577DCDBC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28.01.2021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70E90F-D6D1-4251-9DD8-433119F99EF3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080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759" y="274956"/>
            <a:ext cx="10975658" cy="1144323"/>
          </a:xfrm>
          <a:prstGeom prst="rect">
            <a:avLst/>
          </a:prstGeom>
        </p:spPr>
        <p:txBody>
          <a:bodyPr vert="horz" lIns="96213" tIns="48107" rIns="96213" bIns="48107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759" y="1602057"/>
            <a:ext cx="10975658" cy="4531202"/>
          </a:xfrm>
          <a:prstGeom prst="rect">
            <a:avLst/>
          </a:prstGeom>
        </p:spPr>
        <p:txBody>
          <a:bodyPr vert="horz" lIns="96213" tIns="48107" rIns="96213" bIns="48107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758" y="6363713"/>
            <a:ext cx="2845541" cy="365548"/>
          </a:xfrm>
          <a:prstGeom prst="rect">
            <a:avLst/>
          </a:prstGeom>
        </p:spPr>
        <p:txBody>
          <a:bodyPr vert="horz" lIns="96213" tIns="48107" rIns="96213" bIns="48107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3F3EA49-91F7-40D0-9D58-3845F88156E4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28.01.2021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6685" y="6363713"/>
            <a:ext cx="3861806" cy="365548"/>
          </a:xfrm>
          <a:prstGeom prst="rect">
            <a:avLst/>
          </a:prstGeom>
        </p:spPr>
        <p:txBody>
          <a:bodyPr vert="horz" lIns="96213" tIns="48107" rIns="96213" bIns="48107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9876" y="6363713"/>
            <a:ext cx="2845541" cy="365548"/>
          </a:xfrm>
          <a:prstGeom prst="rect">
            <a:avLst/>
          </a:prstGeom>
        </p:spPr>
        <p:txBody>
          <a:bodyPr vert="horz" lIns="96213" tIns="48107" rIns="96213" bIns="48107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7983780-5A70-41EE-8967-CDAA820F4F85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5551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  <p:sldLayoutId id="2147483835" r:id="rId2"/>
    <p:sldLayoutId id="2147483836" r:id="rId3"/>
    <p:sldLayoutId id="2147483837" r:id="rId4"/>
    <p:sldLayoutId id="2147483838" r:id="rId5"/>
    <p:sldLayoutId id="2147483839" r:id="rId6"/>
    <p:sldLayoutId id="2147483840" r:id="rId7"/>
    <p:sldLayoutId id="2147483841" r:id="rId8"/>
    <p:sldLayoutId id="2147483842" r:id="rId9"/>
    <p:sldLayoutId id="2147483843" r:id="rId10"/>
    <p:sldLayoutId id="2147483844" r:id="rId11"/>
  </p:sldLayoutIdLst>
  <p:txStyles>
    <p:titleStyle>
      <a:lvl1pPr algn="ctr" defTabSz="962132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0799" indent="-360799" algn="l" defTabSz="962132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81732" indent="-300666" algn="l" defTabSz="962132" rtl="0" eaLnBrk="1" latinLnBrk="0" hangingPunct="1">
        <a:spcBef>
          <a:spcPct val="20000"/>
        </a:spcBef>
        <a:buFont typeface="Arial" pitchFamily="34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202665" indent="-240533" algn="l" defTabSz="962132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83730" indent="-240533" algn="l" defTabSz="962132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64796" indent="-240533" algn="l" defTabSz="962132" rtl="0" eaLnBrk="1" latinLnBrk="0" hangingPunct="1">
        <a:spcBef>
          <a:spcPct val="20000"/>
        </a:spcBef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45862" indent="-240533" algn="l" defTabSz="962132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6928" indent="-240533" algn="l" defTabSz="962132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07994" indent="-240533" algn="l" defTabSz="962132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89060" indent="-240533" algn="l" defTabSz="962132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6213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81066" algn="l" defTabSz="96213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62132" algn="l" defTabSz="96213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43198" algn="l" defTabSz="96213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24263" algn="l" defTabSz="96213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05329" algn="l" defTabSz="96213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86395" algn="l" defTabSz="96213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67461" algn="l" defTabSz="96213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48527" algn="l" defTabSz="96213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759" y="274956"/>
            <a:ext cx="10975658" cy="1144323"/>
          </a:xfrm>
          <a:prstGeom prst="rect">
            <a:avLst/>
          </a:prstGeom>
        </p:spPr>
        <p:txBody>
          <a:bodyPr vert="horz" lIns="96213" tIns="48107" rIns="96213" bIns="48107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759" y="1602054"/>
            <a:ext cx="10975658" cy="4531202"/>
          </a:xfrm>
          <a:prstGeom prst="rect">
            <a:avLst/>
          </a:prstGeom>
        </p:spPr>
        <p:txBody>
          <a:bodyPr vert="horz" lIns="96213" tIns="48107" rIns="96213" bIns="48107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758" y="6363709"/>
            <a:ext cx="2845541" cy="365548"/>
          </a:xfrm>
          <a:prstGeom prst="rect">
            <a:avLst/>
          </a:prstGeom>
        </p:spPr>
        <p:txBody>
          <a:bodyPr vert="horz" lIns="96213" tIns="48107" rIns="96213" bIns="48107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F5EF05EF-6168-407F-8025-E41839E1250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1/28/2021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6685" y="6363709"/>
            <a:ext cx="3861806" cy="365548"/>
          </a:xfrm>
          <a:prstGeom prst="rect">
            <a:avLst/>
          </a:prstGeom>
        </p:spPr>
        <p:txBody>
          <a:bodyPr vert="horz" lIns="96213" tIns="48107" rIns="96213" bIns="48107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9876" y="6363709"/>
            <a:ext cx="2845541" cy="365548"/>
          </a:xfrm>
          <a:prstGeom prst="rect">
            <a:avLst/>
          </a:prstGeom>
        </p:spPr>
        <p:txBody>
          <a:bodyPr vert="horz" lIns="96213" tIns="48107" rIns="96213" bIns="48107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FA1C692C-4F2D-45F6-A9A8-8A3A8FE2780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78812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</p:sldLayoutIdLst>
  <p:txStyles>
    <p:titleStyle>
      <a:lvl1pPr algn="ctr" defTabSz="962132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0799" indent="-360799" algn="l" defTabSz="962132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81732" indent="-300666" algn="l" defTabSz="962132" rtl="0" eaLnBrk="1" latinLnBrk="0" hangingPunct="1">
        <a:spcBef>
          <a:spcPct val="20000"/>
        </a:spcBef>
        <a:buFont typeface="Arial" pitchFamily="34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202665" indent="-240533" algn="l" defTabSz="962132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83730" indent="-240533" algn="l" defTabSz="962132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64796" indent="-240533" algn="l" defTabSz="962132" rtl="0" eaLnBrk="1" latinLnBrk="0" hangingPunct="1">
        <a:spcBef>
          <a:spcPct val="20000"/>
        </a:spcBef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45862" indent="-240533" algn="l" defTabSz="962132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6928" indent="-240533" algn="l" defTabSz="962132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07994" indent="-240533" algn="l" defTabSz="962132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89060" indent="-240533" algn="l" defTabSz="962132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213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81066" algn="l" defTabSz="96213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62132" algn="l" defTabSz="96213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43198" algn="l" defTabSz="96213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24263" algn="l" defTabSz="96213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05329" algn="l" defTabSz="96213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86395" algn="l" defTabSz="96213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67461" algn="l" defTabSz="96213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48527" algn="l" defTabSz="96213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Изображение выглядит как сидит, дисплей, компьютер, стол&#10;&#10;Автоматически созданное описание">
            <a:extLst>
              <a:ext uri="{FF2B5EF4-FFF2-40B4-BE49-F238E27FC236}">
                <a16:creationId xmlns="" xmlns:a16="http://schemas.microsoft.com/office/drawing/2014/main" id="{5DDD05CB-2E66-FE41-B90C-3BED6168EC2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9" t="6771" r="65" b="10382"/>
          <a:stretch/>
        </p:blipFill>
        <p:spPr>
          <a:xfrm>
            <a:off x="4041" y="4915"/>
            <a:ext cx="12214226" cy="687153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E97C47BF-43EF-F942-8B55-90BCB0808BB2}"/>
              </a:ext>
            </a:extLst>
          </p:cNvPr>
          <p:cNvSpPr txBox="1"/>
          <p:nvPr/>
        </p:nvSpPr>
        <p:spPr>
          <a:xfrm>
            <a:off x="2209155" y="1710191"/>
            <a:ext cx="3024336" cy="774262"/>
          </a:xfrm>
          <a:prstGeom prst="rect">
            <a:avLst/>
          </a:prstGeom>
          <a:noFill/>
        </p:spPr>
        <p:txBody>
          <a:bodyPr wrap="square" lIns="96213" tIns="48107" rIns="96213" bIns="48107" rtlCol="0">
            <a:spAutoFit/>
          </a:bodyPr>
          <a:lstStyle/>
          <a:p>
            <a:pPr algn="ctr"/>
            <a:r>
              <a:rPr lang="ru-RU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ТЕРРИТОРИАЛЬНЫЙ </a:t>
            </a:r>
            <a:r>
              <a:rPr lang="ru-RU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</a:t>
            </a:r>
          </a:p>
          <a:p>
            <a:pPr algn="ctr"/>
            <a:r>
              <a:rPr lang="ru-RU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ФЕДЕРАЛЬНОЙ СЛУЖБЫ</a:t>
            </a:r>
          </a:p>
          <a:p>
            <a:pPr algn="ctr"/>
            <a:r>
              <a:rPr lang="ru-RU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ГОСУДАРСТВЕННОЙ СТАТИСТИКИ </a:t>
            </a:r>
            <a:br>
              <a:rPr lang="ru-RU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МУРМАНСКОЙ ОБЛАСТИ</a:t>
            </a:r>
          </a:p>
        </p:txBody>
      </p:sp>
      <p:sp>
        <p:nvSpPr>
          <p:cNvPr id="15" name="Текст 2">
            <a:extLst>
              <a:ext uri="{FF2B5EF4-FFF2-40B4-BE49-F238E27FC236}">
                <a16:creationId xmlns="" xmlns:a16="http://schemas.microsoft.com/office/drawing/2014/main" id="{C1AF1070-B945-8D4C-899C-993073D72606}"/>
              </a:ext>
            </a:extLst>
          </p:cNvPr>
          <p:cNvSpPr txBox="1">
            <a:spLocks/>
          </p:cNvSpPr>
          <p:nvPr/>
        </p:nvSpPr>
        <p:spPr>
          <a:xfrm>
            <a:off x="2569195" y="3661652"/>
            <a:ext cx="10058028" cy="1389815"/>
          </a:xfrm>
          <a:prstGeom prst="rect">
            <a:avLst/>
          </a:prstGeom>
          <a:noFill/>
        </p:spPr>
        <p:txBody>
          <a:bodyPr vert="horz" wrap="square" lIns="96213" tIns="48107" rIns="96213" bIns="48107" rtlCol="0" anchor="ctr">
            <a:spAutoFit/>
          </a:bodyPr>
          <a:lstStyle>
            <a:defPPr>
              <a:defRPr lang="ru-RU"/>
            </a:defPPr>
            <a:lvl1pPr marL="0" indent="0" algn="l" rtl="0" fontAlgn="base">
              <a:spcBef>
                <a:spcPct val="0"/>
              </a:spcBef>
              <a:spcAft>
                <a:spcPct val="0"/>
              </a:spcAft>
              <a:buNone/>
              <a:defRPr lang="ru-RU" sz="5400" b="1" kern="1200" dirty="0" smtClean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lang="ru-RU" sz="18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lang="ru-RU" sz="18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lang="ru-RU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lang="ru-RU" kern="1200" dirty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2100" b="0" cap="all" dirty="0">
                <a:ln w="11430"/>
                <a:cs typeface="Times New Roman" pitchFamily="18" charset="0"/>
              </a:rPr>
              <a:t>Об итогах работы Территориального органа </a:t>
            </a:r>
            <a:endParaRPr lang="en-US" sz="2100" b="0" cap="all" dirty="0">
              <a:ln w="11430"/>
              <a:cs typeface="Times New Roman" pitchFamily="18" charset="0"/>
            </a:endParaRPr>
          </a:p>
          <a:p>
            <a:pPr algn="ctr"/>
            <a:r>
              <a:rPr lang="ru-RU" sz="2100" b="0" cap="all" dirty="0">
                <a:ln w="11430"/>
                <a:cs typeface="Times New Roman" pitchFamily="18" charset="0"/>
              </a:rPr>
              <a:t>Федеральной службы государственной статистики</a:t>
            </a:r>
          </a:p>
          <a:p>
            <a:pPr algn="ctr"/>
            <a:r>
              <a:rPr lang="ru-RU" sz="2100" b="0" cap="all" dirty="0">
                <a:ln w="11430"/>
                <a:cs typeface="Times New Roman" pitchFamily="18" charset="0"/>
              </a:rPr>
              <a:t>по Мурманской области</a:t>
            </a:r>
            <a:r>
              <a:rPr lang="en-US" sz="2100" b="0" cap="all" dirty="0">
                <a:ln w="11430"/>
                <a:cs typeface="Times New Roman" pitchFamily="18" charset="0"/>
              </a:rPr>
              <a:t/>
            </a:r>
            <a:br>
              <a:rPr lang="en-US" sz="2100" b="0" cap="all" dirty="0">
                <a:ln w="11430"/>
                <a:cs typeface="Times New Roman" pitchFamily="18" charset="0"/>
              </a:rPr>
            </a:br>
            <a:r>
              <a:rPr lang="ru-RU" sz="2100" b="0" cap="all" dirty="0" smtClean="0">
                <a:ln w="11430"/>
                <a:cs typeface="Times New Roman" pitchFamily="18" charset="0"/>
              </a:rPr>
              <a:t>за 20</a:t>
            </a:r>
            <a:r>
              <a:rPr lang="en-US" sz="2100" b="0" cap="all" dirty="0">
                <a:ln w="11430"/>
                <a:cs typeface="Times New Roman" pitchFamily="18" charset="0"/>
              </a:rPr>
              <a:t>20</a:t>
            </a:r>
            <a:r>
              <a:rPr lang="ru-RU" sz="2100" b="0" cap="all" dirty="0">
                <a:ln w="11430"/>
                <a:cs typeface="Times New Roman" pitchFamily="18" charset="0"/>
              </a:rPr>
              <a:t> </a:t>
            </a:r>
            <a:r>
              <a:rPr lang="ru-RU" sz="2100" b="0" cap="all" dirty="0" smtClean="0">
                <a:ln w="11430"/>
                <a:cs typeface="Times New Roman" pitchFamily="18" charset="0"/>
              </a:rPr>
              <a:t>год</a:t>
            </a:r>
            <a:endParaRPr lang="ru-RU" sz="2100" b="0" cap="all" dirty="0">
              <a:ln w="1143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79749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7912" y="569514"/>
            <a:ext cx="102251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ВЗАИМОДЕЙСТВИЕ СО СРЕДСТВАМИ МАССОВОЙ ИНФОРМАЦИИ И ОБЩЕСТВЕННОСТЬЮ</a:t>
            </a:r>
            <a:endParaRPr lang="ru-RU" sz="2200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22213" y="1841242"/>
            <a:ext cx="789565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32000" algn="just"/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ДЛЯ ОПУБЛИКОВАНИЯ В ПЕРИОДИЧЕСКОЙ ПЕЧАТИ, РАЗМЕЩЕНИЯ НА ОФИЦИАЛЬНОМ ИНТЕРНЕТ-САЙТЕ МУРМАНСКСТАТА ЗА 2020 ГОД ПОДГОТОВЛЕНЫ</a:t>
            </a:r>
            <a:r>
              <a:rPr lang="en-US" sz="1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16 ПУБЛИКАЦИЙ, 31 ПРЕСС-РЕЛИЗ И 26 ПРЕСС-ВЫПУСКОВ. НА РЕГИОНАЛЬНОМ РАДИО</a:t>
            </a:r>
            <a:r>
              <a:rPr lang="en-US" sz="1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И ТЕЛЕВИДЕНИИ ПРОЗВУЧАЛО 12 ВЫСТУПЛЕНИЙ.</a:t>
            </a:r>
            <a:endParaRPr lang="ru-RU" sz="13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931" y="6097265"/>
            <a:ext cx="672772" cy="67057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722213" y="2856905"/>
            <a:ext cx="8679244" cy="423468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15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6987" y="2856905"/>
            <a:ext cx="7848872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32000" algn="just"/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 ФЕВРАЛЕ СПЕЦИАЛИСТЫ МУРМАНСКСТАТА ПРИНЯЛИ УЧАСТИЕ В РЕГИОНАЛЬНОМ ПРАЗДНИКЕ «МЕЖДУНАРОДНЫЙ ДЕНЬ СААМОВ». </a:t>
            </a:r>
          </a:p>
          <a:p>
            <a:pPr indent="432000" algn="just"/>
            <a:endParaRPr lang="ru-RU" sz="13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indent="432000" algn="just"/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 СЕНТЯБРЕ В ДИСТАНЦИОННОМ РЕЖИМЕ СОСТОЯЛСЯ ДЕНЬ ОТКРЫТЫХ ДВЕРЕЙ ДЛЯ СТУДЕНТОВ.</a:t>
            </a:r>
          </a:p>
          <a:p>
            <a:pPr indent="432000" algn="just"/>
            <a:endParaRPr lang="ru-RU" sz="13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indent="432000" algn="just"/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ПОДВЕДЕНЫ ИТОГИ РЕГИОНАЛЬНОГО ЭТАПА ВСЕРОССИЙСКОГО ШКОЛЬНОГО КОНКУРСА ПО СТАТИСТИКЕ «ТРЕНД»</a:t>
            </a:r>
            <a:r>
              <a:rPr lang="en-US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 МЕЖДУНАРОДНОГО КОНКУРСА СТАТИСТИЧЕСКИХ ПОСТЕРОВ, ОРГАНИЗОВАНО НАГРАЖДЕНИЕ ПОБЕДИТЕЛЕЙ И ПРИЗЁРОВ РЕГИОНАЛЬНОГО ЭТАПА.  </a:t>
            </a:r>
          </a:p>
          <a:p>
            <a:pPr indent="432000" algn="just"/>
            <a:endParaRPr lang="ru-RU" sz="13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indent="432000" algn="just"/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КОМАНДА СТУДЕНТОВ МАГУ ПРИНЯЛА УЧАСТИЕ В Х ЮБИЛЕЙНОЙ МЕЖДУНАРОДНОЙ СТУДЕНЧЕСКОЙ ОЛИМПИАДЕ ПО СТАТИСТИКЕ.</a:t>
            </a:r>
          </a:p>
        </p:txBody>
      </p:sp>
      <p:pic>
        <p:nvPicPr>
          <p:cNvPr id="3074" name="Picture 2" descr="C:\Bimoid\Users\User0001\RcvdFiles\каминская вероника александровна\DSCN237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6566" y="1436936"/>
            <a:ext cx="2914740" cy="2186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Bimoid\Users\User0001\RcvdFiles\каминская вероника александровна\IMG_20190219_11243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9749" y="3697759"/>
            <a:ext cx="2952453" cy="2214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324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7912" y="569514"/>
            <a:ext cx="102251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ВЗАИМОДЕЙСТВИЕ СО СРЕДСТВАМИ МАССОВОЙ ИНФОРМАЦИИ И ОБЩЕСТВЕННОСТЬЮ</a:t>
            </a:r>
            <a:endParaRPr lang="ru-RU" sz="2200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782" y="6063357"/>
            <a:ext cx="672772" cy="67057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722213" y="2856905"/>
            <a:ext cx="8679244" cy="423468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15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14021" y="1632769"/>
            <a:ext cx="1051173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 ТЕЧЕНИЕ ОТЧЁТНОГО ПЕРИОДА РОССТАТОМ ПРОВОДИЛСЯ ФОТОКОНКУРС «СТРАНА В ОБЪЕКТИВЕ», ОРГАНИЗОВАНО УЧАСТИЕ ЖИТЕЛЕЙ МУРМАНСКОЙ ОБЛАСТИ И СОТРУДНИКОВ МУРМАНСКСТАТА В КОНКУРСЕ С РАЗМЕЩЕНИЕМ ФОТОРАБОТ НА САЙТЕ «</a:t>
            </a:r>
            <a:r>
              <a:rPr lang="en-US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STRANA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2020.</a:t>
            </a:r>
            <a:r>
              <a:rPr lang="en-US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RU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».</a:t>
            </a:r>
            <a:endParaRPr lang="ru-RU" sz="13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026" name="Picture 2" descr="C:\Bimoid\Users\User0001\RcvdFiles\лесняк валентина владимировна\Мурманск фотоконкурс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3341" y="2723736"/>
            <a:ext cx="4104000" cy="3074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Bimoid\Users\User0001\RcvdFiles\лесняк валентина владимировна\Мончегорск фотоконкурс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1603" y="2756323"/>
            <a:ext cx="4104456" cy="30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8144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4939" y="984697"/>
            <a:ext cx="1172614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32000" algn="just"/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ВАЖНЫМ НАПРАВЛЕНИЕМ ВЗАИМОДЕЙСТВИЯ МУРМАНСКСТАТА С ОРГАНАМИ ИСПОЛНИТЕЛЬНОЙ ВЛАСТИ РЕГИОНА ЯВЛЯЕТСЯ УЧАСТИЕ В РАБОТЕ РАБОЧИХ ГРУПП И КОМИССИЙ, СОЗДАННЫХ ПРИ ОРГАНАХ ВЛАСТИ. </a:t>
            </a:r>
          </a:p>
          <a:p>
            <a:pPr indent="432000" algn="just">
              <a:spcBef>
                <a:spcPts val="600"/>
              </a:spcBef>
            </a:pP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РУКОВОДСТВО МУРМАНСКСТАТА ПРИНЯЛО УЧАСТИЕ В ЗАСЕДАНИИ РЕГИОНАЛЬНОЙ КОНТРОЛЬНОЙ ГРУППЫ ПРИ ГЛАВНОМ ФЕДЕРАЛЬНОМ ИНСПЕКТОРЕ ПО МУРМАНСКОЙ ОБЛАСТИ, А ТАКЖЕ В ЗАСЕДАНИЯХ (В ЗАОЧНОЙ ФОРМЕ) КОМИССИИ ПО ПОДВЕДЕНИЮ ИТОГОВ ОЦЕНКИ ЭФФЕКТИВНОСТИ ДЕЯТЕЛЬНОСТИ ОРГАНОВ МЕСТНОГО САМОУПРАВЛЕНИЯ МУРМАНСКОЙ ОБЛАСТИ.</a:t>
            </a:r>
            <a:endParaRPr lang="ru-RU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2043" y="5449193"/>
            <a:ext cx="1037208" cy="103720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87437" y="553810"/>
            <a:ext cx="102251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ВЗАИМОДЕЙСТВИЕ С ОРГАНАМИ ИСПОЛНИТЕЛЬНОЙ ВЛАСТИ </a:t>
            </a:r>
            <a:endParaRPr lang="ru-RU" sz="2200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Bimoid\Users\User0001\RcvdFiles\каминская вероника александровна\IMG_609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5819" y="2496865"/>
            <a:ext cx="3903135" cy="2374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36947" y="1986881"/>
            <a:ext cx="771502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32000" algn="just"/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 РЕЖИМЕ ВИДЕОКОНФЕРЕНЦИИ СОСТОЯЛОСЬ ЗАСЕДАНИЕ РАБОЧЕЙ ГРУППЫ ПО ВОПРОСАМ СОЦИАЛЬНО-ЭКОНОМИЧЕСКОГО РАЗВИТИЯ, ЗАНЯТОСТИ НАСЕЛЕНИЯ И МОНИТОРИНГУ ФИНАНСОВО-ЭКОНОМИЧЕСКОГО СОСТОЯНИЯ СИСТЕМООБРАЗУЮЩИХ ПРЕДПРИЯТИЙ ОБЛАСТИ ПРИ МЕЖВЕДОМСТВЕННОЙ КОМИССИИ ПО ОБЕСПЕЧЕНИЮ ДОХОДОВ БЮДЖЕТА МУРМАНСКОЙ ОБЛАСТИ.</a:t>
            </a:r>
            <a:endParaRPr lang="ru-RU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4939" y="2859514"/>
            <a:ext cx="7776864" cy="2877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32000" algn="just">
              <a:spcAft>
                <a:spcPts val="600"/>
              </a:spcAft>
            </a:pPr>
            <a:r>
              <a:rPr lang="ru-RU" sz="1100" dirty="0" smtClean="0">
                <a:solidFill>
                  <a:srgbClr val="334286"/>
                </a:solidFill>
              </a:rPr>
              <a:t>СПЕЦИАЛИСТЫ МУРМАНСКСТАТА ПРИНЯЛИ УЧАСТИЕ</a:t>
            </a:r>
            <a:r>
              <a:rPr lang="en-US" sz="1100" dirty="0" smtClean="0">
                <a:solidFill>
                  <a:srgbClr val="334286"/>
                </a:solidFill>
              </a:rPr>
              <a:t>:</a:t>
            </a:r>
          </a:p>
          <a:p>
            <a:pPr marL="285750" indent="-285750" algn="just">
              <a:spcAft>
                <a:spcPts val="0"/>
              </a:spcAft>
              <a:buFontTx/>
              <a:buChar char="-"/>
            </a:pP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СОВМЕСТНО С ПРЕДСТАВИТЕЛЯМИ МИНИСТЕРСТВА ЭКОНОМИЧЕСКОГО РАЗВИТИЯ </a:t>
            </a:r>
            <a:r>
              <a:rPr lang="ru-RU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МУРМАНСКОЙ </a:t>
            </a: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ОБЛАСТИ В РАБОЧЕЙ ВСТРЕЧЕ ПО ВОПРОСАМ РАСЧЁТА КЛЮЧЕВЫХ ПОКАЗАТЕЛЕЙ ОЦЕНКИ ЭФФЕКТИВНОСТИ ДЕЯТЕЛЬНОСТИ ОРГАНОВ ИСПОЛНИТЕЛЬНОЙ ВЛАСТИ СУБЪЕКТОВ РОССИЙСКОЙ ФЕДЕРАЦИИ (В Т.Ч. ОБЪЁМА ИНВЕСТИЦИЙ В ОСНОВНОЙ КАПИТАЛ), ФАКТОРОВ, ВЛИЯЮЩИХ НА ДАННЫЕ ПОКАЗАТЕЛИ, А ТАКЖЕ МЕТОДОЛОГИИ ФОРМИРОВАНИЯ ВЫБОРОЧНОЙ СОВОКУПНОСТИ ОБЪЕКТОВ НАБЛЮДЕНИЯ, ДОСЧЁТОВ И ПОЛУЧЕНИЯ СВОДНОЙ ИНФОРМАЦИИ ПО РЕГИОНУ ПО ВЫБОРОЧНОМУ ФЕДЕРАЛЬНОМУ СТАТИСТИЧЕСКОМУ НАБЛЮДЕНИЮ ПО ФОРМЕ 1-СОНКО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;</a:t>
            </a:r>
            <a:endParaRPr lang="ru-RU" sz="11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 algn="just">
              <a:spcAft>
                <a:spcPts val="0"/>
              </a:spcAft>
              <a:buFontTx/>
              <a:buChar char="-"/>
            </a:pPr>
            <a:endParaRPr lang="en-US" sz="11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 algn="just">
              <a:spcAft>
                <a:spcPts val="0"/>
              </a:spcAft>
              <a:buFontTx/>
              <a:buChar char="-"/>
            </a:pP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 РАБОЧЕЙ ВСТРЕЧЕ В РЕЖИМЕ ВИДЕОКОНФЕРЕНЦИИ С ПРЕДСТАВИТЕЛЯМИ ОТДЕЛЕНИЯ ПО МУРМАНСКОЙ ОБЛАСТИ СЕВЕРО-ЗАПАДНОГО ГУ ЦБ РФ ПО ВОПРОСУ ФОРМИРОВАНИЯ ОФИЦИАЛЬНОЙ СТАТИСТИЧЕСКОЙ ИНФОРМАЦИИ ПО ПОКАЗАТЕЛЯМ «ИНДЕКС ПОТРЕБИТЕЛЬСКИХ ЦЕН» И УРОВЕНЬ БЕЗРАБОТИЦЫ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;</a:t>
            </a:r>
            <a:endParaRPr lang="ru-RU" sz="11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 algn="just">
              <a:spcAft>
                <a:spcPts val="0"/>
              </a:spcAft>
              <a:buFontTx/>
              <a:buChar char="-"/>
            </a:pPr>
            <a:endParaRPr lang="ru-RU" sz="11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 algn="just">
              <a:spcAft>
                <a:spcPts val="0"/>
              </a:spcAft>
              <a:buFontTx/>
              <a:buChar char="-"/>
            </a:pP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 СЕМИНАРЕ БАРЕНЦПРЕСС ДЛЯ ПРЕДСТАВИТЕЛЕЙ ПРЕСС-СЛУЖБ, СРЕДСТВ МАССОВОЙ ИНФОРМАЦИИ «КАК СДЕЛАТЬ СВОЁ СМИ УСПЕШНЫМ В ИНТЕРНЕТЕ».</a:t>
            </a:r>
            <a:endParaRPr lang="ru-RU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67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6101" y="996504"/>
            <a:ext cx="11366102" cy="12541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32000" algn="just"/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ВО ИСПОЛНЕНИЕ ПЛАНА МЕРОПРИЯТИЙ НА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2020-2021</a:t>
            </a:r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ГОДЫ ПО СОВЕРШЕНСТВОВАНИЮ ИНФОРМАЦИОННОГО ОБЕСПЕЧЕНИЯ ТЕРРИТОРИАЛЬНЫМИ ОРГАНАМИ РОССТАТА ОГВ И ОМСУ ОФИЦИАЛЬНОЙ СТАТИСТИЧЕСКОЙ ИНФОРМАЦИЕЙ В МУРМАНСКСТАТЕ ОРГАНИЗОВАНА «ГОРЯЧАЯ» ЛИНИЯ.</a:t>
            </a:r>
          </a:p>
          <a:p>
            <a:pPr indent="432000" algn="just">
              <a:spcBef>
                <a:spcPts val="600"/>
              </a:spcBef>
            </a:pPr>
            <a:r>
              <a:rPr lang="ru-RU" sz="1150" dirty="0" smtClean="0">
                <a:solidFill>
                  <a:srgbClr val="334286"/>
                </a:solidFill>
              </a:rPr>
              <a:t>ПОДГОТОВЛЕНЫ И НАПРАВЛЕНЫ В ОРГАНЫ ВЛАСТИ ПРЕЗЕНТАЦИИ</a:t>
            </a:r>
            <a:r>
              <a:rPr lang="en-US" sz="1150" dirty="0" smtClean="0">
                <a:solidFill>
                  <a:srgbClr val="334286"/>
                </a:solidFill>
              </a:rPr>
              <a:t>: </a:t>
            </a:r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«ПОРЯДОК И СПОСОБЫ ПРЕДОСТАВЛЕНИЯ (РАСПРОСТРАНЕНИЯ) ОФИЦИАЛЬНОЙ СТАТИСТИЧЕСКОЙ ИНФОРМАЦИИ»</a:t>
            </a:r>
            <a:r>
              <a:rPr lang="en-US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 «НАЦИОНАЛЬНЫЙ ПРОЕКТ «ЦИФРОВАЯ ЭКОНОМИКА РОССИЙСКОЙ ФЕДЕРАЦИИ».</a:t>
            </a:r>
            <a:endParaRPr lang="en-US" sz="115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 algn="just">
              <a:buFontTx/>
              <a:buChar char="-"/>
            </a:pPr>
            <a:endParaRPr lang="ru-RU" sz="115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2003" y="5377185"/>
            <a:ext cx="1037208" cy="103720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87437" y="569514"/>
            <a:ext cx="102251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ВЗАИМОДЕЙСТВИЕ С ОРГАНАМИ ИСПОЛНИТЕЛЬНОЙ ВЛАСТИ </a:t>
            </a:r>
            <a:endParaRPr lang="ru-RU" sz="2200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Bimoid\Users\User0001\RcvdFiles\каминская вероника александровна\IMG_609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5779" y="2640881"/>
            <a:ext cx="3903135" cy="2374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64939" y="2259285"/>
            <a:ext cx="7488832" cy="3978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32000" algn="just"/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СОСТОЯЛИСЬ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</a:t>
            </a:r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ЗАСЕДАНИЯ ОБЩЕСТВЕННОГО СОВЕТА ПРИ МУРМАНСКСТАТЕ (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</a:t>
            </a:r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- В ЗАОЧНОЙ ФОРМЕ), НА КОТОРЫХ БЫЛИ РАССМОТРЕНЫ ВОПРОСЫ</a:t>
            </a:r>
            <a:r>
              <a:rPr lang="en-US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</a:t>
            </a:r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indent="432000" algn="just"/>
            <a:endParaRPr lang="ru-RU" sz="5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71450" indent="-171450" algn="just">
              <a:buFontTx/>
              <a:buChar char="-"/>
            </a:pPr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«ОБ ОСНОВНЫХ ПОКАЗАТЕЛЯХ СОЦИАЛЬНО-ЭКОНОМИЧЕСКОГО РАЗВИТИЯ МУРМАНСКОЙ ОБЛАСТИ В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2019</a:t>
            </a:r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ГОДУ»</a:t>
            </a:r>
            <a:r>
              <a:rPr lang="en-US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;</a:t>
            </a:r>
            <a:endParaRPr lang="ru-RU" sz="115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71450" indent="-171450" algn="just">
              <a:buFontTx/>
              <a:buChar char="-"/>
            </a:pPr>
            <a:endParaRPr lang="ru-RU" sz="5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>
              <a:buFontTx/>
              <a:buChar char="-"/>
            </a:pPr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«О ПРОВЕДЕНИИ ВЫБОРОЧНЫХ ФЕДЕРАЛЬНЫХ СТАТИСТИЧЕСКИХ НАБЛЮДЕНИЙ ПО СОЦИАЛЬНО-ДЕМОГРАФИЧЕСКИМ ПРОБЛЕМАМ НА ТЕРРИТОРИИ МУРМАНСКОЙ ОБЛАСТИ В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2020</a:t>
            </a:r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ГОДУ»</a:t>
            </a:r>
            <a:r>
              <a:rPr lang="en-US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;</a:t>
            </a:r>
            <a:endParaRPr lang="ru-RU" sz="115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>
              <a:buFontTx/>
              <a:buChar char="-"/>
            </a:pPr>
            <a:endParaRPr lang="en-US" sz="5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>
              <a:buFontTx/>
              <a:buChar char="-"/>
            </a:pPr>
            <a:r>
              <a:rPr lang="en-US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«ОБ ИНФОРМАЦИОННО-РАЗЪЯСНИТЕЛЬНОЙ РАБОТЕ ПО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ВПН-2020</a:t>
            </a:r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»</a:t>
            </a:r>
            <a:r>
              <a:rPr lang="en-US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;</a:t>
            </a:r>
            <a:endParaRPr lang="ru-RU" sz="115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>
              <a:buFontTx/>
              <a:buChar char="-"/>
            </a:pPr>
            <a:endParaRPr lang="ru-RU" sz="5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>
              <a:buFontTx/>
              <a:buChar char="-"/>
            </a:pPr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«О ПРИНИМАЕМЫХ В МУРМАНСКСТАТЕ МЕРАХ, НАПРАВЛЕННЫХ НА ПРОТИВОДЕЙСТВИЕ КОРРУПЦИИ»;</a:t>
            </a:r>
          </a:p>
          <a:p>
            <a:pPr algn="just">
              <a:buFontTx/>
              <a:buChar char="-"/>
            </a:pPr>
            <a:endParaRPr lang="ru-RU" sz="5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>
              <a:buFontTx/>
              <a:buChar char="-"/>
            </a:pPr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«О ПЕРЕНОСЕ СРОКА ПРОВЕДЕНИЯ ВПН-2020, ЕЁ НОВОМ ФОРМАТЕ И ПРЕИМУЩЕСТВАХ УЧАСТИЯ В ПЕРЕПИСИ НА САЙТЕ ГОСУДАРСТВЕННЫХ И МУНИЦИПАЛЬНЫХ УСЛУГ»;</a:t>
            </a:r>
          </a:p>
          <a:p>
            <a:pPr algn="just">
              <a:buFontTx/>
              <a:buChar char="-"/>
            </a:pPr>
            <a:endParaRPr lang="ru-RU" sz="5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>
              <a:buFontTx/>
              <a:buChar char="-"/>
            </a:pPr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«О РЕЗУЛЬТАТАХ ОБСЛЕДОВАНИЯ УДОВЛЕТВОРЁННОСТИ ПОЛЬЗОВАТЕЛЕЙ СТАТИСТИЧЕСКОЙ ИНФОРМАЦИЕЙ, ПРЕДОСТАВЛЯЕМОЙ ФЕДЕРАЛЬНОЙ СЛУЖБОЙ ГОСУДАРСТВЕННОЙ СТАТИСТИКИ И ЕЁ ТЕРРИТОРИАЛЬНЫМИ ОРГАНАМИ, И РАБОТОЙ СЛУЖБЫ В ЦЕЛОМ В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2019</a:t>
            </a:r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ГОДУ»</a:t>
            </a:r>
            <a:r>
              <a:rPr lang="en-US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;</a:t>
            </a:r>
            <a:endParaRPr lang="ru-RU" sz="115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>
              <a:buFontTx/>
              <a:buChar char="-"/>
            </a:pPr>
            <a:endParaRPr lang="ru-RU" sz="5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>
              <a:buFontTx/>
              <a:buChar char="-"/>
            </a:pPr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«О ПОДВЕДЕНИИ ИТОГОВ ДЕЯТЕЛЬНОСТИ ОБЩЕСТВЕННОГО СОВЕТА В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2020</a:t>
            </a:r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ГОДУ»</a:t>
            </a:r>
            <a:r>
              <a:rPr lang="en-US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;</a:t>
            </a:r>
            <a:endParaRPr lang="ru-RU" sz="115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>
              <a:buFontTx/>
              <a:buChar char="-"/>
            </a:pPr>
            <a:endParaRPr lang="ru-RU" sz="5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/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«О ПРЕТЕНЗИОННОЙ РАБОТЕ МУРМАНСКСТАТА В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2020</a:t>
            </a:r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ГОДУ».</a:t>
            </a:r>
            <a:endParaRPr lang="ru-RU" sz="1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51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3800" y="1478261"/>
            <a:ext cx="11140479" cy="1223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150" dirty="0" smtClean="0">
                <a:solidFill>
                  <a:srgbClr val="334286"/>
                </a:solidFill>
              </a:rPr>
              <a:t>ВЫНЕСЕНО:</a:t>
            </a:r>
          </a:p>
          <a:p>
            <a:pPr algn="just"/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80 </a:t>
            </a:r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ПОСТАНОВЛЕНИЙ О НАЗНАЧЕНИИ АДМИНИСТРАТИВНОГО НАКАЗАНИЯ;</a:t>
            </a:r>
            <a:endParaRPr lang="en-US" sz="115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/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</a:t>
            </a:r>
            <a:r>
              <a:rPr lang="en-US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</a:t>
            </a:r>
            <a:r>
              <a:rPr lang="en-US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ПОСТАНОВЛЕНИЕ О ПРЕКРАЩЕНИИ АДМИНИСТРАТИВНОГО ПРОИЗВОДСТВА В СВЯЗИ С ОТСУТСТВИЕМ СОБЫТИЯ АДМИНИСТРАТИВНОГО ПРАВОНАРУШЕНИЯ;</a:t>
            </a:r>
          </a:p>
          <a:p>
            <a:pPr algn="just"/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- 7 </a:t>
            </a:r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ПОСТАНОВЛЕНИЙ О ПРЕКРАЩЕНИИ АДМИНИСТРАТИВНОГО ПРОИЗВОДСТВА В СВЯЗИ С ИСТЕЧЕНИЕМ СРОКА ПРИВЛЕЧЕНИЯ К АДМИНИСТРАТИВНОЙ ОТВЕТСТВЕННОСТИ.</a:t>
            </a:r>
            <a:endParaRPr lang="ru-RU" sz="1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27492" y="2998297"/>
            <a:ext cx="11408076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ВОЗБУЖДЕНО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22</a:t>
            </a:r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ДЕЛА ОБ АДМИНИСТРАТИВНЫХ ПРАВОНАРУШЕНИЯХ ПО Ч.1 СТ.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20.25 </a:t>
            </a:r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КоАП РФ. В СУД НА РАССМОТРЕНИЕ НАПРАВЛЕНО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22</a:t>
            </a:r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ДЕЛА, ИЗ НИХ ПО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12</a:t>
            </a:r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ДЕЛАМ ПРИНЯТО РЕШЕНИЕ О ПРИВЛЕЧЕНИИ ЮРИДИЧЕСКИХ И ДОЛЖНОСТНЫХ ЛИЦ К АДМИНИСТРАТИВНОЙ ОТВЕТСТВЕННОСТИ И НАЗНАЧЕНИИ АДМИНИСТРАТИВНОГО НАКАЗАНИЯ В ВИДЕ ШТРАФА НА ОБЩУЮ СУММУ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460</a:t>
            </a:r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ТЫС. РУБЛЕЙ, ПО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ДЕЛАМ ВЫНЕСЕНЫ РЕШЕНИЯ О НАЗНАЧЕНИИ АДМИНИСТРАТИВНЫХ НАКАЗАНИЙ В ВИДЕ ПРЕДУПРЕЖДЕНИЙ</a:t>
            </a:r>
            <a:r>
              <a:rPr lang="en-US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;</a:t>
            </a:r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ПО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6</a:t>
            </a:r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ДЕЛАМ ВЫНЕСЕНЫ РЕШЕНИЯ О ПРЕКРАЩЕНИИ ПРОИЗВОДСТВА В СВЯЗИ С ИСТЕЧЕНИЕМ СРОКА ПРИВЛЕЧЕНИЯ К АДМИНИСТРАТИВНОЙ ОТВЕТСТВЕННОСТИ;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ДЕЛА НАХОДЯТСЯ В СТАДИИ РАССМОТРЕНИЯ. </a:t>
            </a:r>
            <a:endParaRPr lang="ru-RU" sz="1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40519" y="1010221"/>
            <a:ext cx="10597628" cy="492443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w="139700" prst="cross"/>
            <a:bevelB w="139700" prst="cross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2020</a:t>
            </a:r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ГОДУ МУРМАНСКСТАТОМ ВОЗБУЖДЕНО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89</a:t>
            </a:r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ДЕЛ ПО АДМИНИСТРАТИВНЫМ  ПРАВОНАРУШЕНИЯМ, ОТВЕТСТВЕННОСТЬ ЗА КОТОРЫЕ УСТАНОВЛЕНА СТ.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13.19</a:t>
            </a:r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КоАП РФ.</a:t>
            </a:r>
            <a:endParaRPr lang="ru-RU" sz="115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9476" y="4123043"/>
            <a:ext cx="11256743" cy="49244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ВОЗБУЖДЕНО И НАПРАВЛЕНО НА РАССМОТРЕНИЕ В СУД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1 </a:t>
            </a:r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ДЕЛО ОБ АДМИНИСТРАТИВНОМ ПРАВОНАРУШЕНИИ ПО СТ.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19.6 </a:t>
            </a:r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КоАП РФ И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ДЕЛО ОБ АДМИНИСТРАТИВНОМ ПРАВОНАРУШЕНИИ ПО СТ.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17.7</a:t>
            </a:r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КоАП РФ.</a:t>
            </a:r>
            <a:endParaRPr lang="ru-RU" sz="115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43446" y="4585097"/>
            <a:ext cx="11243111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ЗА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2020</a:t>
            </a:r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ГОД ПО ПОСТАНОВЛЕНИЯМ О НАЗНАЧЕНИИ АДМИНИСТРАТИВНОГО НАКАЗАНИЯ ПО СТАТЬЯМ 13.19, 20.25 КоАП РФ В ДОХОД ГОРОДА МУРМАНСКА ПЕРЕЧИСЛЕНО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316,0</a:t>
            </a:r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ТЫС. РУБЛЕЙ, ПО СТ.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13.19</a:t>
            </a:r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КоАП РФ В ДОХОД ФЕДЕРАЛЬНОГО БЮДЖЕТА –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930,0 </a:t>
            </a:r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ТЫС. РУБЛЕЙ. </a:t>
            </a:r>
            <a:endParaRPr lang="ru-RU" sz="1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5008" y="5183500"/>
            <a:ext cx="11271686" cy="8694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ПО ОБРАЩЕНИЮ ДРУГИХ СУБЪЕКТОВ ОФИЦИАЛЬНОГО СТАТИСТИЧЕСКОГО УЧЁТА ВЫНЕСЕНО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29 </a:t>
            </a:r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ОПРЕДЕЛЕНИЙ ОБ ОТКАЗЕ В ВОЗБУЖДЕНИИ ДЕЛ ОБ АДМИНИСТРАТИВНЫХ ПРАВОНАРУШЕНИЯХ, ИЗ НИХ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</a:t>
            </a:r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– В СВЯЗИ С ОТСУТСТВИЕМ СОСТАВА АДМИНИСТРАТИВНОГО ПРАВОНАРУШЕНИЯ,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7</a:t>
            </a:r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– В СВЯЗИ С ОТСУТСТВИЕМ СОБЫТИЯ АДМИНИСТРАТИВНОГО ПРАВОНАРУШЕНИЯ,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19</a:t>
            </a:r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– В СВЯЗИ С ИСТЕЧЕНИЕМ СРОКА ПРИВЛЕЧЕНИЯ К АДМИНИСТРАТИВНОЙ ОТВЕТСТВЕННОСТИ.</a:t>
            </a:r>
            <a:endParaRPr lang="ru-RU" sz="1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01043" y="6206206"/>
            <a:ext cx="10153128" cy="469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2020</a:t>
            </a:r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ГОДУ РЕСПОНДЕНТАМИ ОБЖАЛОВАНЫ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17 </a:t>
            </a:r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ПОСТАНОВЛЕНИЙ МУРМАНСКСТАТА О НАЗНАЧЕНИИ АДМИНИСТРАТИВНЫХ НАКАЗАНИЙ.</a:t>
            </a:r>
            <a:endParaRPr lang="ru-RU" sz="115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23" y="6025257"/>
            <a:ext cx="1084613" cy="108461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08442" y="480641"/>
            <a:ext cx="102251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ПРЕТЕНЗИОННАЯ РАБОТА</a:t>
            </a:r>
            <a:endParaRPr lang="ru-RU" sz="2200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0155" y="628359"/>
            <a:ext cx="719051" cy="716378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543446" y="2712889"/>
            <a:ext cx="11243111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150" dirty="0" smtClean="0">
                <a:solidFill>
                  <a:srgbClr val="334286"/>
                </a:solidFill>
              </a:rPr>
              <a:t>ОБЩАЯ СУММА НАЗНАЧЕННЫХ ШТРАФОВ </a:t>
            </a:r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СОСТАВЛЯЕТ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2198</a:t>
            </a:r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ТЫС. РУБЛЕЙ.</a:t>
            </a:r>
            <a:endParaRPr lang="ru-RU" sz="1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72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41003" y="4945137"/>
            <a:ext cx="10297144" cy="96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32000" algn="ctr">
              <a:lnSpc>
                <a:spcPct val="150000"/>
              </a:lnSpc>
              <a:tabLst>
                <a:tab pos="8077200" algn="l"/>
              </a:tabLst>
            </a:pP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 МУРМАНСКСТАТ </a:t>
            </a:r>
            <a:r>
              <a:rPr lang="ru-RU" sz="1200" dirty="0" smtClean="0">
                <a:solidFill>
                  <a:srgbClr val="334286"/>
                </a:solidFill>
              </a:rPr>
              <a:t>ПОСТУПИЛО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147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ОБРАЩЕНИЙ ГРАЖДАН, ИЗ НИХ </a:t>
            </a:r>
            <a:r>
              <a:rPr lang="ru-RU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 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ПО СОСТОЯНИЮ НА </a:t>
            </a:r>
            <a:r>
              <a:rPr lang="ru-RU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01.01.2021 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НАХОДЯТСЯ В СТАДИИ РАССМОТРЕНИЯ. В ХОДЕ РАССМОТРЕНИЯ ОБРАЩЕНИЙ ГРАЖДАН ЖАЛОБ НА ДЕЙСТВИЕ ЛИБО БЕЗДЕЙСТВИЕ ДОЛЖНОСТНЫХ ЛИЦ МУРМАНСКСТАТА, ПОВЛЁКШИХ НАРУШЕНИЕ ПРАВ, СВОБОД И ЗАКОННЫХ ИНТЕРЕСОВ ГРАЖДАН, НЕ УСТАНОВЛЕНО.</a:t>
            </a:r>
            <a:endParaRPr lang="ru-RU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8442" y="569514"/>
            <a:ext cx="102251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ДОКУМЕНТООБОРОТ</a:t>
            </a:r>
            <a:endParaRPr lang="ru-RU" sz="2200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963" y="5809233"/>
            <a:ext cx="720458" cy="831486"/>
          </a:xfrm>
          <a:prstGeom prst="rect">
            <a:avLst/>
          </a:prstGeom>
        </p:spPr>
      </p:pic>
      <p:graphicFrame>
        <p:nvGraphicFramePr>
          <p:cNvPr id="21" name="Схема 20"/>
          <p:cNvGraphicFramePr/>
          <p:nvPr>
            <p:extLst>
              <p:ext uri="{D42A27DB-BD31-4B8C-83A1-F6EECF244321}">
                <p14:modId xmlns:p14="http://schemas.microsoft.com/office/powerpoint/2010/main" val="2576539014"/>
              </p:ext>
            </p:extLst>
          </p:nvPr>
        </p:nvGraphicFramePr>
        <p:xfrm>
          <a:off x="2713211" y="1272729"/>
          <a:ext cx="6264696" cy="3240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5272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70340" y="505088"/>
            <a:ext cx="1127777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ОБЕСПЕЧЕНИЕ ФУНКЦИОНИРОВАНИЯ ДЕЯТЕЛЬНОСТИ МУРМАНСКСТАТА</a:t>
            </a:r>
            <a:endParaRPr lang="ru-RU" sz="2200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4091" y="1560761"/>
            <a:ext cx="936104" cy="102750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001243" y="1733352"/>
            <a:ext cx="25922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ПО РЕЗУЛЬТАТАМ </a:t>
            </a: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КОНКУРЕНТНЫХ ПРОЦЕДУР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39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69595" y="1719920"/>
            <a:ext cx="24582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 ЕДИНСТВЕННЫМ </a:t>
            </a: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ПОСТАВЩИКОМ</a:t>
            </a:r>
          </a:p>
          <a:p>
            <a:pPr algn="ctr"/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</a:rPr>
              <a:t>81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66666" y="979628"/>
            <a:ext cx="4343825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ПО СОСТОЯНИЮ НА </a:t>
            </a:r>
            <a:r>
              <a:rPr lang="ru-RU" sz="1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31.12.2020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ЗАКЛЮЧЕНО 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120</a:t>
            </a: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КОНТРАКТОВ (ДОГОВОРОВ)</a:t>
            </a:r>
            <a:endParaRPr lang="ru-RU" sz="13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00385" y="2496865"/>
            <a:ext cx="10801200" cy="31547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300"/>
              </a:spcAft>
            </a:pPr>
            <a:r>
              <a:rPr lang="ru-RU" sz="1100" dirty="0" smtClean="0">
                <a:solidFill>
                  <a:srgbClr val="334286"/>
                </a:solidFill>
              </a:rPr>
              <a:t>ЗАКЛЮЧЕНЫ ДОГОВОРЫ И ГОСКОНТРАКТЫ:</a:t>
            </a:r>
          </a:p>
          <a:p>
            <a:pPr algn="just"/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 НА ПОДГОТОВКУ К ОТОПИТЕЛЬНОМУ СЕЗОНУ НА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2020-2021 </a:t>
            </a: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ГОДЫ И ТЕХНИЧЕСКОЕ ОБСЛУЖИВАНИЕ ТЕПЛОВОГО ПУНКТА ДО КОНЦА 2020 ГОДА И НА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2021 </a:t>
            </a: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ГОД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;</a:t>
            </a:r>
            <a:endParaRPr lang="ru-RU" sz="11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 ПО ОБЕСПЕЧЕНИЮ ЭЛЕКТРО-, ВОДО- И ТЕПЛОСНАБЖЕНИЕМ ПОМЕЩЕНИЙ МУРМАНСКСТАТА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; </a:t>
            </a:r>
          </a:p>
          <a:p>
            <a:pPr algn="just"/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НА ОБСЛУЖИВАНИЕ ПОМЕЩЕНИЙ, ЗАНИМАЕМЫХ СПЕЦИАЛИСТАМИ ОССР В ГОРОДАХ (НАСЕЛЁННЫХ ПУНКТАХ) ОБЛАСТИ, А ТАКЖЕ ПОМЕЩЕНИЙ ДЛЯ НУЖД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ВПН-2020</a:t>
            </a: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; </a:t>
            </a:r>
          </a:p>
          <a:p>
            <a:pPr algn="just">
              <a:spcBef>
                <a:spcPts val="300"/>
              </a:spcBef>
            </a:pP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  НА РЕМОНТ И ТЕХНИЧЕСКОЕ ОБСЛУЖИВАНИЕ 2-Х ЛИФТОВ ДО КОНЦА 2020 ГОДА, ПОСТАВКУ НЕФТЕПРОДУКТОВ (БЕНЗИНА) ДО КОНЦА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2020</a:t>
            </a: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ГОДА И НА </a:t>
            </a:r>
            <a:r>
              <a:rPr lang="en-US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</a:t>
            </a: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– ПОЛУГОДИЕ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2021</a:t>
            </a: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ГОДА, ОХРАНУ АДМИНИСТРАТИВНОГО ЗДАНИЯ НА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2020-2021 </a:t>
            </a: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ГОДЫ, НА ТЕХОСМОТР, ТЕХОБСЛУЖИВАНИЕ И РЕМОНТ АВТОМОБИЛЕЙ; </a:t>
            </a:r>
          </a:p>
          <a:p>
            <a:pPr algn="just">
              <a:spcBef>
                <a:spcPts val="300"/>
              </a:spcBef>
            </a:pP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 НА ОЦЕНКУ СООТВЕТСТВИЯ ТЕХНИЧЕСКОМУ РЕГЛАМЕНТУ ТАМОЖЕННОГО СОЮЗА ТР ТС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011/2011</a:t>
            </a: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«БЕЗОПАСНОСТЬ ЛИФТОВ» ЛИФТА ГРУЗОПОДЪЁМНОСТЬЮ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500</a:t>
            </a: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КГ;</a:t>
            </a:r>
          </a:p>
          <a:p>
            <a:pPr algn="just">
              <a:spcBef>
                <a:spcPts val="300"/>
              </a:spcBef>
            </a:pP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НА ПОЛУЧЕНИЕ ДОСТУПА К ТЕЛЕФОННОЙ СЕТИ ОБЩЕГО ПОЛЬЗОВАНИЯ, ВНУТРИЗОНОВОЙ И МЕЖДУГОРОДНЕЙ СВЯЗИ;</a:t>
            </a:r>
          </a:p>
          <a:p>
            <a:pPr algn="just">
              <a:spcBef>
                <a:spcPts val="300"/>
              </a:spcBef>
            </a:pP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НА ПРОВЕДЕНИЕ ДЕЗИНФЕКЦИИ АДМИНИСТРАТИВНОГО ЗДАНИЯ МУРМАНСКСТАТА;</a:t>
            </a:r>
          </a:p>
          <a:p>
            <a:pPr algn="just">
              <a:spcBef>
                <a:spcPts val="300"/>
              </a:spcBef>
            </a:pP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НА ОКАЗАНИЕ УСЛУГ ПО ТЕХНИЧЕСКОМУ ОБСЛУЖИВАНИЮ СИСТЕМ АВТОМАТИЧЕСКОЙ УСТАНОВКИ ПОЖАРОТУШЕНИЯ В АРХИВЕ И СИСТЕМЫ АВТОМАТИЧЕСКОЙ УСТАНОВКИ ПОЖАРНОЙ СИГНАЛИЗАЦИИ И СИСТЕМЫ ОПОВЕЩЕНИЯ И УПРАВЛЕНИЯ ЭВАКУАЦИЕЙ ПРИ ПОЖАРЕ;</a:t>
            </a:r>
            <a:endParaRPr lang="ru-RU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1" name="Прямая со стрелкой 20"/>
          <p:cNvCxnSpPr/>
          <p:nvPr/>
        </p:nvCxnSpPr>
        <p:spPr>
          <a:xfrm flipH="1">
            <a:off x="4873451" y="1507686"/>
            <a:ext cx="441388" cy="239085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6529635" y="1534250"/>
            <a:ext cx="432048" cy="232641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 bwMode="auto">
          <a:xfrm>
            <a:off x="5961074" y="1704777"/>
            <a:ext cx="216024" cy="720080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algn="ctr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wrap="none"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20719" y="5568272"/>
            <a:ext cx="8215634" cy="469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300"/>
              </a:spcAft>
            </a:pP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НА ВЫПОЛНЕНИЕ РАБОТ ПО ГИДРОИЗОЛЯЦИИ ЗАЩИТНОГО СООРУЖЕНИЯ ГРАЖДАНСКОЙ ОБОРОНЫ;</a:t>
            </a:r>
          </a:p>
          <a:p>
            <a:pPr algn="just"/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НА ЕЖЕДНЕВНОЕ МЕДИЦИНСКОЕ ОСВИДЕТЕЛЬСТВОВАНИЕ  ВОДИТЕЛЕЙ МУРМАНСКСТАТА.</a:t>
            </a:r>
            <a:endParaRPr lang="ru-RU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96987" y="6104769"/>
            <a:ext cx="10369152" cy="661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100" dirty="0" smtClean="0">
                <a:solidFill>
                  <a:srgbClr val="334286"/>
                </a:solidFill>
              </a:rPr>
              <a:t>      ВЫПОЛНЕНА ЗАМЕНА ЛИФТА</a:t>
            </a: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ГРУЗОПОДЪЁМНОСТЬЮ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1000</a:t>
            </a: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КГ, ОТРАБОТАВШЕГО НАЗНАЧЕННЫЙ СРОК СЛУЖБЫ И НЕ СООТВЕТСТВУЮЩЕГО ТЕХНИЧЕСКОМУ РЕГЛАМЕНТУ ТАМОЖЕННОГО СОЮЗА ТР ТС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011/2011 </a:t>
            </a: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«БЕЗОПАСНОСТЬ ЛИФТОВ». ЛИФТ ПРОШЁЛ ОСВИДЕТЕЛЬСТВОВАНИЕ ЭКСПЕРТНОЙ ОРГАНИЗАЦИЕЙ, ПРИНЯТ В ЭКСПЛУАТАЦИЮ И ЗАРЕГИСТРИРОВАН В РОСТЕХНАДЗОРЕ. </a:t>
            </a:r>
            <a:endParaRPr lang="ru-RU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51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0963" y="2870862"/>
            <a:ext cx="9001000" cy="35471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32000" algn="just"/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ОРГАНИЗОВАНА  ЕЖЕГОДНАЯ ПЕРЕЗАРЯДКА И ОСВИДЕТЕЛЬСТВОВАНИЕ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64 </a:t>
            </a:r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ОГНЕТУШИТЕЛЕЙ.</a:t>
            </a:r>
          </a:p>
          <a:p>
            <a:pPr indent="432000" algn="just"/>
            <a:endParaRPr lang="ru-RU" sz="115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indent="432000" algn="just"/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ВНЕСЕНЫ ИЗМЕНЕНИЯ В ПАСПОРТ БЕЗОПАСНОСТИ МУРМАНСКСТАТА В СООТВЕТСТВИИ С ПОСТАНОВЛЕНИЕМ ПРАВИТЕЛЬСТВА РОССИЙСКОЙ ФЕДЕРАЦИИ ОТ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21.11.2019 № 1479 </a:t>
            </a:r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 УКАЗАНИЙ РОССТАТА ОТ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06.12.2019 № СО-16-2/5741-ТО</a:t>
            </a:r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ВЫПОЛНЕНЫ РЕШЕНИЯ АНТИТЕРРОРИСТИЧЕСКОЙ КОМИССИИ В МУРМАНСКОЙ ОБЛАСТИ В ЧАСТИ, КАСАЮЩЕЙСЯ МУРМАНСКСТАТА.</a:t>
            </a:r>
          </a:p>
          <a:p>
            <a:pPr indent="432000" algn="just"/>
            <a:endParaRPr lang="ru-RU" sz="115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indent="432000" algn="just"/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РАЗРАБОТАН КОМПЛЕКСНЫЙ ПЛАН МЕРОПРИЯТИЙ ПО УЛУЧШЕНИЮ И ОЗДОРОВЛЕНИЮ УСЛОВИЙ ТРУДА В МУРМАНСКСТАТЕ НА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2020</a:t>
            </a:r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ГОД.</a:t>
            </a:r>
          </a:p>
          <a:p>
            <a:pPr indent="432000" algn="just"/>
            <a:endParaRPr lang="ru-RU" sz="115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indent="432000" algn="just"/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ПОДГОТОВЛЕНЫ ПЛАНЫ ОСНОВНЫХ МЕРОПРИЯТИЙ ПО ГРАЖДАНСКОЙ ОБОРОНЕ И ЧРЕЗВЫЧАЙНЫМ СИТУАЦИЯМ, ОСНОВНЫХ МЕРОПРИЯТИЙ ПО ОБЕСПЕЧЕНИЮ ПОЖАРНОЙ БЕЗОПАСНОСТИ В МУРМАНСКСТАТЕ НА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2020</a:t>
            </a:r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ГОД. В УМЦ ГО ЧС ПО МУРМАНСКОЙ  ОБЛАСТИ ПРОШЛИ ОБУЧЕНИЕ ПО ГО ЧС РУКОВОДИТЕЛЬ И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5</a:t>
            </a:r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СОТРУДНИКОВ МУРМАНСКСТАТА.</a:t>
            </a:r>
          </a:p>
          <a:p>
            <a:pPr indent="432000" algn="just"/>
            <a:endParaRPr lang="ru-RU" sz="115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indent="432000" algn="just"/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 ЦЕЛЯХ ПРЕДУПРЕЖДЕНИЯ РАСПРОСТРАНЕНИЯ КОРОНАВИРУСНОЙ ИНФЕКЦИИ В МУРМАНСКСТАТЕ ПРИКАЗОМ УТВЕРЖДЁН СОСТАВ ОПЕРАТИВНОГО ШТАБА И ПЛАН НЕОТЛОЖНЫХ МЕРОПРИЯТИЙ. В СООТВЕТСТВИИ С ЭТИМ ПЛАНОМ ОРГАНИЗОВАНА ПРОФИЛАКТИЧЕСКАЯ РАБОТА ПО БОРЬБЕ С РАСПРОСТРАНЕНИЕМ КОРОНАВИРУСНОЙ ИНФЕКЦИИ.</a:t>
            </a:r>
            <a:endParaRPr lang="ru-RU" sz="1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4011" y="5521201"/>
            <a:ext cx="865864" cy="95041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79195" y="999029"/>
            <a:ext cx="11259397" cy="1931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96000" algn="just"/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 ЦЕЛЯХ ПРОВЕДЕНИЯ ОПТИМИЗАЦИИ ПЛОЩАДЕЙ ПОМЕЩЕНИЙ, ЗАНИМАЕМЫХ СОТРУДНИКАМИ МУРМАНСКСТАТА, ОСУЩЕСТВЛЕНА ПЕРЕДАЧА ПОМЕЩЕНИЯ 2-ГО ЭТАЖА И ЛЕСТНИЧНОЙ КЛЕТКИ КОРПУСА А ОБЩЕЙ ПЛОЩАДЬЮ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200,8 </a:t>
            </a:r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КВ. М, В Т.Ч. КАБИНЕТНОЙ –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79,7</a:t>
            </a:r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КВ. М, ЦЕНТРУ ПО ОБЕСПЕЧЕНИЮ ДЕЯТЕЛЬНОСТИ КАЗНАЧЕЙСТВА РОССИИ.</a:t>
            </a:r>
          </a:p>
          <a:p>
            <a:pPr indent="396000" algn="just"/>
            <a:endParaRPr lang="ru-RU" sz="115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indent="396000" algn="just"/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НАПРАВЛЕНА В РОССТАТ И МИНИСТЕРСТВО ЭКОНОМИЧЕСКОГО РАЗВИТИЯ РФ ДЕКЛАРАЦИЯ ОБ ЭНЕРГОСБЕРЕЖЕНИИ И ПОВЫШЕНИИ ЭНЕРГЕТИЧЕСКОЙ ЭФФЕКТИВНОСТИ ЗА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2019</a:t>
            </a:r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ГОД.</a:t>
            </a:r>
          </a:p>
          <a:p>
            <a:pPr indent="396000" algn="just"/>
            <a:endParaRPr lang="ru-RU" sz="1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indent="396000" algn="just"/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ВО ИСПОЛНЕНИИ ПЛАНА МЕРОПРИЯТИЙ ПО ПОВЫШЕНИЮ ЗНАЧЕНИЙ ПОКАЗАТЕЛЕЙ ДОСТУПНОСТИ ДЛЯ ИНВАЛИДОВ ОБЪЕКТОВ И УСЛУГ В УСТАНОВЛЕННЫХ СФЕРАХ ДЕЯТЕЛЬНОСТИ В РОССТАТ НАПРАВЛЕНЫ РЕЗУЛЬТАТЫ ПАСПОРТИЗАЦИИ АДМИНИСТРАТИВНОГО ЗДАНИЯ МУРМАНСКСТАТА ЗА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2020</a:t>
            </a:r>
            <a:r>
              <a:rPr lang="ru-RU" sz="1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ГОД.</a:t>
            </a:r>
            <a:endParaRPr lang="ru-RU" sz="1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0340" y="487694"/>
            <a:ext cx="1127777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ОБЕСПЕЧЕНИЕ ФУНКЦИОНИРОВАНИЯ ДЕЯТЕЛЬНОСТИ МУРМАНСКСТАТА</a:t>
            </a:r>
            <a:endParaRPr lang="ru-RU" sz="2200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9161" y="2734221"/>
            <a:ext cx="2106007" cy="2714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853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963" y="5326989"/>
            <a:ext cx="1137270" cy="110832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841003" y="1272729"/>
            <a:ext cx="10477165" cy="1177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32000" algn="just"/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ДЛЯ ОСУЩЕСТВЛЕНИЯ ДЕЯТЕЛЬНОСТИ МУРМАНСКСТАТА ПО СОСТОЯНИЮ НА </a:t>
            </a:r>
            <a:r>
              <a:rPr lang="ru-RU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31.12.2020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БЫЛИ ВЫДЕЛЕНЫ ЛИМИТЫ БЮДЖЕТНЫХ ОБЯЗАТЕЛЬСТВ В РАЗМЕРЕ</a:t>
            </a:r>
            <a:r>
              <a:rPr lang="ru-RU" sz="15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500" b="1" dirty="0" smtClean="0">
                <a:solidFill>
                  <a:srgbClr val="C00000"/>
                </a:solidFill>
              </a:rPr>
              <a:t>209483,4</a:t>
            </a:r>
            <a:r>
              <a:rPr lang="ru-RU" sz="1500" dirty="0" smtClean="0">
                <a:solidFill>
                  <a:srgbClr val="C00000"/>
                </a:solidFill>
              </a:rPr>
              <a:t>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ТЫС. РУБЛЕЙ. </a:t>
            </a:r>
          </a:p>
          <a:p>
            <a:pPr indent="432000" algn="just">
              <a:spcBef>
                <a:spcPts val="300"/>
              </a:spcBef>
            </a:pP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ПЕРЕЧИСЛЕНИЕ СРЕДСТВ В ФЕДЕРАЛЬНЫЙ И МЕСТНЫЙ БЮДЖЕТЫ, ИФНС И ВНЕБЮДЖЕТНЫЕ ФОНДЫ ПРОИЗВОДИЛОСЬ СВОЕВРЕМЕННО, ЗАРАБОТНАЯ ПЛАТА РАБОТНИКАМ МУРМАНСКСТАТА ВЫПЛАЧИВАЛАСЬ В УСТАНОВЛЕННЫЕ СРОКИ.</a:t>
            </a:r>
            <a:endParaRPr lang="ru-RU" sz="13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8698" y="540093"/>
            <a:ext cx="1127777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ОБЕСПЕЧЕНИЕ ФУНКЦИОНИРОВАНИЯ ДЕЯТЕЛЬНОСТИ МУРМАНСКСТАТА</a:t>
            </a:r>
            <a:endParaRPr lang="ru-RU" sz="2200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16681" y="3906763"/>
            <a:ext cx="78253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В ДОХОД ФЕДЕРАЛЬНОГО БЮДЖЕТА ОТ ОКАЗАНИЯ ПЛАТНЫХ УСЛУГ ПО ПРЕДОСТАВЛЕНИЮ СТАТИСТИЧЕСКОЙ ИНФОРМАЦИИ ПЕРЕЧИСЛЕНО </a:t>
            </a:r>
            <a:r>
              <a:rPr lang="ru-RU" sz="15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2170,6</a:t>
            </a:r>
            <a:r>
              <a:rPr lang="ru-RU" sz="13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ТЫС. РУБЛЕЙ</a:t>
            </a:r>
            <a:endParaRPr lang="ru-RU" sz="1300" b="1" dirty="0">
              <a:solidFill>
                <a:schemeClr val="tx1">
                  <a:lumMod val="65000"/>
                  <a:lumOff val="35000"/>
                </a:schemeClr>
              </a:solidFill>
              <a:latin typeface="Arial Cyr" pitchFamily="34" charset="0"/>
              <a:cs typeface="Arial Cyr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69195" y="4657105"/>
            <a:ext cx="612068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103,4%</a:t>
            </a:r>
            <a:r>
              <a:rPr lang="ru-RU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ОТ УСТАНОВЛЕННОГО РОССТАТОМ ГОДОВОГО ПЛАНОВОГО ЗАДАНИЯ </a:t>
            </a:r>
          </a:p>
          <a:p>
            <a:pPr algn="ctr"/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В РАЗМЕРЕ </a:t>
            </a:r>
            <a:r>
              <a:rPr lang="ru-RU" sz="15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2100,0</a:t>
            </a:r>
            <a:r>
              <a:rPr lang="ru-RU" sz="13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ТЫС. РУБЛЕЙ</a:t>
            </a:r>
            <a:endParaRPr lang="ru-RU" sz="1300" b="1" dirty="0">
              <a:solidFill>
                <a:schemeClr val="tx1">
                  <a:lumMod val="65000"/>
                  <a:lumOff val="35000"/>
                </a:schemeClr>
              </a:solidFill>
              <a:latin typeface="Arial Cyr" pitchFamily="34" charset="0"/>
              <a:cs typeface="Arial Cyr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13011" y="2712889"/>
            <a:ext cx="97210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ДЛЯ ОКАЗАНИЯ ИНФОРМАЦИОННЫХ УСЛУГ ПО ПРЕДОСТАВЛЕНИЮ СТАТИСТИЧЕСКОЙ ИНФОРМАЦИИ </a:t>
            </a:r>
            <a:b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ЗАКЛЮЧЕНО </a:t>
            </a:r>
            <a:r>
              <a:rPr lang="ru-RU" sz="1500" b="1" dirty="0" smtClean="0">
                <a:solidFill>
                  <a:srgbClr val="C00000"/>
                </a:solidFill>
              </a:rPr>
              <a:t>39</a:t>
            </a:r>
            <a:r>
              <a:rPr lang="ru-RU" sz="1300" dirty="0" smtClean="0">
                <a:solidFill>
                  <a:srgbClr val="C00000"/>
                </a:solidFill>
              </a:rPr>
              <a:t>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ДОГОВОРОВ (КОНТРАКТОВ) НА СУММУ </a:t>
            </a:r>
            <a:r>
              <a:rPr lang="ru-RU" sz="1500" b="1" dirty="0" smtClean="0">
                <a:solidFill>
                  <a:srgbClr val="C00000"/>
                </a:solidFill>
              </a:rPr>
              <a:t>2090,7</a:t>
            </a:r>
            <a:r>
              <a:rPr lang="ru-RU" sz="1300" dirty="0" smtClean="0">
                <a:solidFill>
                  <a:srgbClr val="C00000"/>
                </a:solidFill>
              </a:rPr>
              <a:t>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ТЫС. РУБЛЕЙ. </a:t>
            </a:r>
            <a:endParaRPr lang="ru-RU" sz="13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5521523" y="4369073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491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70340" y="480641"/>
            <a:ext cx="1127777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КАДРОВАЯ РАБОТА</a:t>
            </a:r>
            <a:endParaRPr lang="ru-RU" sz="2200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52971" y="2568873"/>
            <a:ext cx="11580638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1150" dirty="0" smtClean="0">
                <a:solidFill>
                  <a:srgbClr val="334286"/>
                </a:solidFill>
              </a:rPr>
              <a:t>СПЕЦИАЛИСТЫ МУРМАНСКСТАТА ПРИНЯЛИ УЧАСТИЕ В СЕМИНАРАХ, ПРОВОДИМЫХ РОССТАТОМ:</a:t>
            </a:r>
          </a:p>
          <a:p>
            <a:pPr algn="just">
              <a:lnSpc>
                <a:spcPts val="1320"/>
              </a:lnSpc>
              <a:spcAft>
                <a:spcPts val="500"/>
              </a:spcAft>
            </a:pP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ПО ВОПРОСАМ ПОДГОТОВКИ И ПРОВЕДЕНИЯ ВЫБОРОЧНОГО НАБЛЮДЕНИЙ УЧАСТИЯ НАСЕЛЕНИЯ В НЕПРЕРЫВНОМ ОБРАЗОВАНИИ;</a:t>
            </a:r>
          </a:p>
          <a:p>
            <a:pPr algn="just">
              <a:lnSpc>
                <a:spcPts val="1320"/>
              </a:lnSpc>
              <a:spcAft>
                <a:spcPts val="500"/>
              </a:spcAft>
            </a:pP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ПО ОСНОВНЫМ ПОНЯТИЯМ ИННОВАЦИОННОЙ ДЕЯТЕЛЬНОСТИ В СООТВЕТСТВИИ С СОВРЕМЕННЫМИ МЕЖДУНАРОДНЫМИ СТАНДАРТАМИ;</a:t>
            </a:r>
          </a:p>
          <a:p>
            <a:pPr>
              <a:lnSpc>
                <a:spcPts val="1320"/>
              </a:lnSpc>
              <a:spcAft>
                <a:spcPts val="500"/>
              </a:spcAft>
            </a:pP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ПО ВОПРОСАМ ПОДГОТОВКИ И ПРОВЕДЕНИЯ ВЫБОРОЧНОГО НАБЛЮДЕНИЯ СОСТОЯНИЯ ЗДОРОВЬЯ НАСЕЛЕНИЯ;</a:t>
            </a:r>
          </a:p>
          <a:p>
            <a:pPr>
              <a:lnSpc>
                <a:spcPts val="1320"/>
              </a:lnSpc>
              <a:spcAft>
                <a:spcPts val="500"/>
              </a:spcAft>
            </a:pP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ПО ВОПРОСАМ ОРГАНИЗАЦИИ И ПРОВЕДЕНИЯ ФЕДЕРАЛЬНОГО СТАТИСТИЧЕСКОГО НАБЛЮДЕНИЯ ПО СТАТИСТИКЕ ПЛАТНЫХ УСЛУГ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;</a:t>
            </a:r>
            <a:endParaRPr lang="ru-RU" sz="11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1320"/>
              </a:lnSpc>
              <a:spcAft>
                <a:spcPts val="500"/>
              </a:spcAft>
            </a:pP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</a:t>
            </a: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ПО ПРОГРАММЕ «ОРГАНИЗАЦИЯ И ВЕДЕНИЕ ШИФРОВАЛЬНОЙ РАБОТЫ»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;</a:t>
            </a:r>
          </a:p>
          <a:p>
            <a:pPr>
              <a:lnSpc>
                <a:spcPts val="1320"/>
              </a:lnSpc>
            </a:pP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ПО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ТЕМЕ «КАЧЕСТВО СТРУКТУРНОГО ОБСЛЕДОВАНИЯ ПРЕДПРИЯТИЙ КАК ИНФОРМАЦИОННОЙ ОСНОВЫ </a:t>
            </a:r>
          </a:p>
          <a:p>
            <a:pPr>
              <a:lnSpc>
                <a:spcPts val="1320"/>
              </a:lnSpc>
              <a:spcAft>
                <a:spcPts val="500"/>
              </a:spcAft>
            </a:pP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РАЗРАБОТКИ ТАБЛИЦ «ЗАТРАТЫ-ВЫПУСКИ»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;</a:t>
            </a:r>
          </a:p>
          <a:p>
            <a:pPr>
              <a:lnSpc>
                <a:spcPts val="1320"/>
              </a:lnSpc>
            </a:pP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ПО ПРОГРАММЕ «ПОСТРОЕНИЕ ПЕРСПЕКТИВНОЙ МОДЕЛИ ГОСУДАРСТВЕННОЙ СТАТИСТИКИ И СОВРЕМЕННЫЕ </a:t>
            </a:r>
          </a:p>
          <a:p>
            <a:pPr>
              <a:lnSpc>
                <a:spcPts val="1320"/>
              </a:lnSpc>
              <a:spcAft>
                <a:spcPts val="500"/>
              </a:spcAft>
            </a:pP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ТЕХНОЛОГИИ ПРОИЗВОДСТВА И РАСПРОСТРАНЕНИЯ СТАТИСТИЧЕСКИХ ДАННЫХ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;</a:t>
            </a:r>
          </a:p>
          <a:p>
            <a:pPr>
              <a:lnSpc>
                <a:spcPts val="1320"/>
              </a:lnSpc>
              <a:spcAft>
                <a:spcPts val="500"/>
              </a:spcAft>
            </a:pP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</a:t>
            </a: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ПО ВОПРОСАМ ПОДГОТОВКИ К ПРОВЕДЕНИЮ СЕЛЬСКОХОЗЯЙСТВЕННОЙ МИКРОПЕРЕПИСИ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2021</a:t>
            </a: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ГОДА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;</a:t>
            </a:r>
          </a:p>
          <a:p>
            <a:pPr>
              <a:lnSpc>
                <a:spcPts val="1320"/>
              </a:lnSpc>
              <a:spcAft>
                <a:spcPts val="500"/>
              </a:spcAft>
            </a:pP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</a:t>
            </a: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ПО ВОПРОСАМ  ПРОВЕДЕНИЯ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ВПН-2020</a:t>
            </a: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(В РЕЖИМЕ ВКС)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;</a:t>
            </a:r>
          </a:p>
          <a:p>
            <a:pPr>
              <a:lnSpc>
                <a:spcPts val="1320"/>
              </a:lnSpc>
              <a:spcAft>
                <a:spcPts val="300"/>
              </a:spcAft>
            </a:pP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</a:t>
            </a: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ПО ПОДГОТОВКЕ ИНФОРМАЦИОННОЙ БАЗЫ В ПК ГД-ПТК ДЛЯ ФОРМИРОВАНИЯ ВРП (В РЕЖИМЕ ВКС).</a:t>
            </a:r>
            <a:endParaRPr lang="ru-RU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3" name="Picture 5" descr="H:\610ROOM\610_svod\OTDEL\OTCHET\2020\1 kv\Изображение 17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7947" y="3865017"/>
            <a:ext cx="2607297" cy="1738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955" y="6097265"/>
            <a:ext cx="673609" cy="716378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345059" y="5621833"/>
            <a:ext cx="95050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 МАРТЕ СОСТОЯЛОСЬ ОБЩЕЕ СОБРАНИЕ ТРУДОВОГО КОЛЛЕКТИВА ПО ПРИНЯТИЮ КОЛЛЕКТИВНОГО ДОГОВОРА </a:t>
            </a: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2020–2023 ГОДЫ, ПРИНЯТО СОГЛАШЕНИЕ ОБ ОХРАНЕ ТРУДА НА 2020 ГОД.</a:t>
            </a:r>
            <a:endParaRPr lang="ru-RU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5425" y="1056705"/>
            <a:ext cx="11305255" cy="149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2020</a:t>
            </a: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ГОДУ НА РАБОТУ ПРИНЯТ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21</a:t>
            </a: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ЧЕЛОВЕК, УВОЛЕНО – </a:t>
            </a:r>
            <a:r>
              <a:rPr lang="en-US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5</a:t>
            </a: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algn="just"/>
            <a:endParaRPr lang="ru-RU" sz="5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/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ПРИСВОЕНЫ ОЧЕРЕДНЫЕ КЛАССНЫЕ ЧИНЫ В ПРЕДЕЛАХ ГРУПП ДОЛЖНОСТЕЙ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 </a:t>
            </a: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ГРАЖДАНСКИМ СЛУЖАЩИМ, ПО РЕЗУЛЬТАТАМ ЭКЗАМЕНА –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</a:t>
            </a: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algn="just"/>
            <a:endParaRPr lang="ru-RU" sz="5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/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ПО СОСТОЯНИЮ НА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01.</a:t>
            </a:r>
            <a:r>
              <a:rPr lang="en-US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0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1.2021 </a:t>
            </a: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БЫЛИ ВАКАНТНЫ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</a:t>
            </a: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ДОЛЖНОСТЬ ГОСУДАРСТВЕННОЙ ГРАЖДАНСКОЙ </a:t>
            </a:r>
            <a:r>
              <a:rPr lang="ru-RU" sz="11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СЛУЖБЫ </a:t>
            </a:r>
            <a:r>
              <a:rPr lang="ru-RU" sz="11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</a:t>
            </a: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ДОЛЖНОСТИ, ПЕРЕВЕДЁННЫЕ НА НОВУЮ СИСТЕМУ ОПЛАТЫ ТРУДА.</a:t>
            </a:r>
          </a:p>
          <a:p>
            <a:pPr algn="just"/>
            <a:endParaRPr lang="ru-RU" sz="5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/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ЗАКЛЮЧЕНО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1009 </a:t>
            </a: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ГРАЖДАНСКО-ПРАВОВЫХ ДОГОВОРОВ С ЛИЦАМИ, ПРИВЛЕКАЕМЫМИ К ВЫПОЛНЕНИЮ РАБОТ, СВЯЗАННЫМИ С ПРОВЕДЕНИЕМ ПЕРЕПИСЕЙ И ОБСЛЕДОВАНИЙ. </a:t>
            </a:r>
            <a:endParaRPr lang="ru-RU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129035" y="6180306"/>
            <a:ext cx="921702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ПРОДОЛЖЕНА РАБОТА ПО РЕАЛИЗАЦИИ МЕРОПРИЯТИЙ ПО ПРОТИВОДЕЙСТВИЮ КОРРУПЦИИ В МУРМАНСКСТАТЕ.</a:t>
            </a:r>
            <a:endParaRPr lang="ru-RU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487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2617" y="459854"/>
            <a:ext cx="11379461" cy="430887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200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ВЫБОРОЧНЫЕ И ФЕДЕРАЛЬНЫЕ СТАТИСТИЧЕСКИЕ НАБЛЮДЕНИЯ, ПЕРЕПИСИ </a:t>
            </a:r>
            <a:endParaRPr lang="en-US" sz="2200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2617" y="863307"/>
            <a:ext cx="3998786" cy="35394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7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Осуществлялись</a:t>
            </a:r>
            <a:r>
              <a:rPr lang="ru-RU" sz="17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7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работы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en-US" sz="17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2800" y="1671133"/>
            <a:ext cx="10335490" cy="30008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3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ВЫБОРОЧНОГО ФЕДЕРАЛЬНОГО СТАТИСТИЧЕСКОГО НАБЛЮДЕНИЯ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ЗА ДОХОДАМИ НАСЕЛЕНИЯ И УЧАСТИЯ В СОЦИАЛЬНЫХ ПРОГРАММАХ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;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8955" y="2471918"/>
            <a:ext cx="11455496" cy="46166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ВЫБОРОЧНОГО НАБЛЮДЕНИЯ ПО ВОПРОСАМ ИСПОЛЬЗОВАНИЯ НАСЕЛЕНИЕМ ИНФОРМАЦИОННЫХ ТЕХНОЛОГИЙ И ИНФОРМАЦИОННО-</a:t>
            </a:r>
          </a:p>
          <a:p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ТЕЛЕКОММУНИКАЦИОННЫХ СЕТЕЙ В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2020</a:t>
            </a: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ГОДУ;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6349" y="3163423"/>
            <a:ext cx="5530005" cy="26161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- ЕЖЕМЕСЯЧНОГО ВЫБОРОЧНОГО ОБСЛЕДОВАНИЯ РАБОЧЕЙ СИЛЫ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;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52971" y="4304569"/>
            <a:ext cx="5222922" cy="32316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500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По подготовке и проведению выборочных наблюдений</a:t>
            </a:r>
            <a:r>
              <a:rPr lang="en-US" sz="1500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:</a:t>
            </a:r>
            <a:endParaRPr lang="en-US" sz="1300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52971" y="4614914"/>
            <a:ext cx="11377264" cy="430887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- ЗА ОБЪЁМАМИ ПРОДАЖИ ТОВАРОВ НА РОЗНИЧНЫХ РЫНКАХ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;</a:t>
            </a: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ЗА ИНДИВИДУАЛЬНЫМИ ПРЕДПРИНИМАТЕЛЯМИ, ОСУЩЕСТВЛЯЮЩИМИ ПЕРЕВОЗКУ ГРУЗОВ НА КОММЕРЧЕСКОЙ ОСНОВЕ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; </a:t>
            </a: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ЗА СЕЛЬСКОХОЗЯЙСТВЕННОЙ ДЕЯТЕЛЬНОСТЬЮ ЛИЧНЫХ ПОДСОБНЫХ И ДРУГИХ ИНДИВИДУАЛЬНЫХ ХОЗЯЙСТВ ГРАЖДАН.  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31681" y="2908158"/>
            <a:ext cx="10954742" cy="26161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- ВЫБОРОЧНОГО НАБЛЮДЕНИЯ ЗА ИНДИВИДУАЛЬНЫМИ ПРЕДПРИНИМАТЕЛЯМИ, ОСУЩЕСТВЛЯЮЩИМИ ДЕЯТЕЛЬНОСТЬ В РОЗНИЧНОЙ ТОРГОВЛЕ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;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37323" y="2196462"/>
            <a:ext cx="9960865" cy="26161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- ВЫБОРОЧНОГО ФЕДЕРАЛЬНОГО СТАТИСТИЧЕСКОГО НАБЛЮДЕНИЯ УЧАСТИЯ НАСЕЛЕНИЯ В НЕПРЕРЫВНОМ ОБРАЗОВАНИИ;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057027" y="5381002"/>
            <a:ext cx="10330807" cy="136960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171450" indent="-171450">
              <a:buFontTx/>
              <a:buChar char="-"/>
            </a:pPr>
            <a:r>
              <a:rPr lang="ru-RU" sz="11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ВСЕРОССИЙСКОЙ ПЕРЕПИСИ НАСЕЛЕНИЯ </a:t>
            </a:r>
            <a:r>
              <a:rPr lang="ru-RU" sz="13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2020</a:t>
            </a:r>
            <a:r>
              <a:rPr lang="ru-RU" sz="11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 ГОДА</a:t>
            </a:r>
            <a:r>
              <a:rPr lang="en-US" sz="11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ru-RU" sz="11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ДАЛЕЕ – </a:t>
            </a:r>
            <a:r>
              <a:rPr lang="ru-RU" sz="13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ВПН-2020</a:t>
            </a:r>
            <a:r>
              <a:rPr lang="ru-RU" sz="11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en-US" sz="11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;</a:t>
            </a:r>
            <a:r>
              <a:rPr lang="ru-RU" sz="11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1100" dirty="0" smtClean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171450" indent="-171450">
              <a:buFontTx/>
              <a:buChar char="-"/>
            </a:pPr>
            <a:r>
              <a:rPr lang="ru-RU" sz="11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СЕЛЬСКОХОЗЯЙСТВЕННОЙ МИКРОПЕРЕПИСИ </a:t>
            </a:r>
            <a:r>
              <a:rPr lang="ru-RU" sz="13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2021</a:t>
            </a:r>
            <a:r>
              <a:rPr lang="ru-RU" sz="11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 ГОДА; </a:t>
            </a:r>
            <a:endParaRPr lang="en-US" sz="1100" dirty="0" smtClean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171450" indent="-171450">
              <a:buFontTx/>
              <a:buChar char="-"/>
            </a:pPr>
            <a:r>
              <a:rPr lang="ru-RU" sz="11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СПЛОШНОГО ФЕДЕРАЛЬНОГО СТАТИСТИЧЕСКОГО НАБЛЮДЕНИЯ ЗА ДЕЯТЕЛЬНОСТЬЮ СУБЪЕКТОВ  МАЛОГО И СРЕДНЕГО ПРЕДПРИНИМАТЕЛЬСТВА ПО ИТОГАМ </a:t>
            </a:r>
            <a:r>
              <a:rPr lang="ru-RU" sz="13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2020</a:t>
            </a:r>
            <a:r>
              <a:rPr lang="ru-RU" sz="11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 ГОДА (ДАЛЕЕ – СПЛОШНОЕ НАБЛЮДЕНИЕ)</a:t>
            </a:r>
            <a:r>
              <a:rPr lang="en-US" sz="11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;</a:t>
            </a:r>
            <a:r>
              <a:rPr lang="ru-RU" sz="11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1100" dirty="0" smtClean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171450" indent="-171450">
              <a:buFontTx/>
              <a:buChar char="-"/>
            </a:pPr>
            <a:r>
              <a:rPr lang="ru-RU" sz="11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ФЕДЕРАЛЬНОГО СТАТИСТИЧЕСКОГО НАБЛЮДЕНИЯ ЗА ДВИЖЕНИЕМ ЦЕННЫХ БУМАГ И ДОХОДАМИ ПО НИМ ПО ИНСТИТУЦИОНАЛЬНЫМ СЕКТОРАМ</a:t>
            </a:r>
            <a:r>
              <a:rPr lang="en-US" sz="11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;</a:t>
            </a:r>
            <a:r>
              <a:rPr lang="ru-RU" sz="11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1100" dirty="0" smtClean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171450" indent="-171450">
              <a:buFontTx/>
              <a:buChar char="-"/>
            </a:pPr>
            <a:r>
              <a:rPr lang="ru-RU" sz="11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ВТОРОГО ЭТАПА ВЫБОРОЧНОГО НАБЛЮДЕНИЯ ДОХОДОВ НАСЕЛЕНИЯ И УЧАСТИЯ В СОЦИАЛЬНЫХ ПРОГРАММАХ.</a:t>
            </a:r>
            <a:endParaRPr lang="en-US" sz="1100" dirty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947" y="5953249"/>
            <a:ext cx="758425" cy="755605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422739" y="1929755"/>
            <a:ext cx="8247258" cy="26161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- ВЫБОРОЧНОГО ФЕДЕРАЛЬНОГО СТАТИСТИЧЕСКОГО НАБЛЮДЕНИЯ СОСТОЯНИЯ ЗДОРОВЬЯ НАСЕЛЕНИЯ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;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90302" y="5079253"/>
            <a:ext cx="3168352" cy="32316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500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По подготовке к проведению: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441207" y="3877140"/>
            <a:ext cx="11521280" cy="430887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- ЕЖЕКВАРТАЛЬНОГО ФЕДЕРАЛЬНОГО СТАТИСТИЧЕСКОГО НАБЛЮДЕНИЯ В СФЕРЕ ОПЛАТЫ ТРУДА ОТДЕЛЬНЫХ КАТЕГОРИЙ  РАБОТНИКОВ СОЦИАЛЬНОЙ СФЕРЫ И НАУКИ, В ОТНОШЕНИИ КОТОРЫХ ПРЕДУСМОТРЕНЫ МЕРОПРИЯТИЯ ПО ПОВЫШЕНИЮ СРЕДНЕЙ ЗАРАБОТНОЙ ПЛАТЫ</a:t>
            </a:r>
            <a:r>
              <a:rPr lang="ru-RU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42617" y="1481976"/>
            <a:ext cx="6879106" cy="26161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- КОМПЛЕКСНОГО НАБЛЮДЕНИЯ УСЛОВИЙ ЖИЗНИ НАСЕЛЕНИЯ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;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35874" y="3429295"/>
            <a:ext cx="10888066" cy="46166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- ВЫБОРОЧНЫХ ОБСЛЕДОВАНИЙ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ЗА ДЕЯТЕЛЬНОСТЬЮ СОЦИАЛЬНО ОРИЕНТИРОВАННЫХ НЕКОММЕРЧЕСКИХ ОРГАНИЗАЦИЙ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;</a:t>
            </a: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О ДОПОЛНИТЕЛЬНОМ ОБРАОВАНИИ ДЕТЕЙ ПО ИТОГАМ ЗА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2019</a:t>
            </a: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ГОД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;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80963" y="1163003"/>
            <a:ext cx="7095130" cy="32316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500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По подготовке, проведению и автоматизированной обработке материалов</a:t>
            </a:r>
            <a:r>
              <a:rPr lang="en-US" sz="1500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ru-RU" sz="1500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1500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399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Изображение 17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Изображение 176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065139" y="2567583"/>
            <a:ext cx="8640960" cy="93610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kern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СПАСИБО ЗА ВНИМАНИЕ</a:t>
            </a:r>
            <a:endParaRPr lang="ru-RU" sz="4000" kern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451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8955" y="514549"/>
            <a:ext cx="4320481" cy="430887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200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ТЕКУЩАЯ РАБОТА</a:t>
            </a:r>
            <a:endParaRPr lang="en-US" sz="2200" b="1" dirty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91406" y="1848793"/>
            <a:ext cx="10801574" cy="1358201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0" vert="horz" wrap="square" lIns="30480" tIns="30480" rIns="30480" bIns="30480" numCol="1" spcCol="1270" anchor="ctr" anchorCtr="0">
            <a:noAutofit/>
          </a:bodyPr>
          <a:lstStyle/>
          <a:p>
            <a:pPr algn="just" defTabSz="533400">
              <a:lnSpc>
                <a:spcPct val="110000"/>
              </a:lnSpc>
              <a:spcBef>
                <a:spcPct val="0"/>
              </a:spcBef>
              <a:spcAft>
                <a:spcPts val="300"/>
              </a:spcAft>
            </a:pP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  <a:sym typeface="Wingdings"/>
              </a:rPr>
              <a:t>- ИНДЕКСОВ ПРОИЗВОДСТВА ЗА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  <a:sym typeface="Wingdings"/>
              </a:rPr>
              <a:t>2015-2019</a:t>
            </a: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  <a:sym typeface="Wingdings"/>
              </a:rPr>
              <a:t> ГОДЫ В СВЯЗИ С ПЕРЕХОДОМ НА НОВЫЙ (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  <a:sym typeface="Wingdings"/>
              </a:rPr>
              <a:t>2018</a:t>
            </a: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  <a:sym typeface="Wingdings"/>
              </a:rPr>
              <a:t>) БАЗИСНЫЙ ГОД;</a:t>
            </a:r>
          </a:p>
          <a:p>
            <a:pPr algn="just" defTabSz="533400">
              <a:spcAft>
                <a:spcPts val="0"/>
              </a:spcAft>
            </a:pP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  <a:sym typeface="Wingdings"/>
              </a:rPr>
              <a:t>- ОТДЕЛЬНЫХ ПОКАЗАТЕЛЕЙ ПО СЕЛЬСКОМУ ХОЗЯЙСТВУ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  <a:sym typeface="Wingdings"/>
              </a:rPr>
              <a:t> </a:t>
            </a: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  <a:sym typeface="Wingdings"/>
              </a:rPr>
              <a:t>ПО МУНИЦИПАЛЬНЫМ ОБРАЗОВАНИЯМ МУРМАНСКОЙ ОБЛАСТИ ЗА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  <a:sym typeface="Wingdings"/>
              </a:rPr>
              <a:t>2007-2017</a:t>
            </a: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  <a:sym typeface="Wingdings"/>
              </a:rPr>
              <a:t> ГОДЫ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  <a:sym typeface="Wingdings"/>
              </a:rPr>
              <a:t> </a:t>
            </a: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  <a:sym typeface="Wingdings"/>
              </a:rPr>
              <a:t>С</a:t>
            </a:r>
          </a:p>
          <a:p>
            <a:pPr algn="just" defTabSz="533400">
              <a:spcAft>
                <a:spcPts val="300"/>
              </a:spcAft>
            </a:pP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  <a:sym typeface="Wingdings"/>
              </a:rPr>
              <a:t>  УЧЁТОМ ОКОНЧАТЕЛЬНЫХ ИТОГОВ ВСХП-2016;</a:t>
            </a:r>
          </a:p>
          <a:p>
            <a:pPr algn="just" defTabSz="533400">
              <a:lnSpc>
                <a:spcPct val="110000"/>
              </a:lnSpc>
              <a:spcAft>
                <a:spcPts val="300"/>
              </a:spcAft>
            </a:pP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- ПОКАЗАТЕЛЯ «ПОКУПАТЕЛЬНАЯ СПОСОБНОСТЬ СРЕДНЕДУШЕВЫХ ДЕНЕЖНЫХ ДОХОДОВ» ЗА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2013-2018</a:t>
            </a: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ГОДЫ;</a:t>
            </a:r>
          </a:p>
          <a:p>
            <a:pPr algn="just" defTabSz="533400">
              <a:lnSpc>
                <a:spcPct val="110000"/>
              </a:lnSpc>
              <a:spcAft>
                <a:spcPts val="300"/>
              </a:spcAft>
            </a:pP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- ПОКАЗАТЕЛЯ «ЧИСЛЕННОСТЬ ЗАНЯТЫХ В ЭКОНОМИКЕ, ПРИХОДЯЩАЯСЯ НА ОДНОГО ПЕНСИОНЕРА» ЗА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2009-2016 </a:t>
            </a: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ГОДЫ.</a:t>
            </a:r>
            <a:endParaRPr lang="en-US" sz="11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  <a:sym typeface="Wingdings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23" y="5767441"/>
            <a:ext cx="1080120" cy="107652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24053" y="4728741"/>
            <a:ext cx="7128791" cy="36004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0" vert="horz" wrap="square" lIns="30480" tIns="30480" rIns="30480" bIns="30480" numCol="1" spcCol="1270" anchor="ctr" anchorCtr="0">
            <a:noAutofit/>
          </a:bodyPr>
          <a:lstStyle/>
          <a:p>
            <a:pPr defTabSz="533400"/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 </a:t>
            </a:r>
            <a:r>
              <a:rPr lang="ru-RU" sz="1100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  <a:sym typeface="Symbol"/>
              </a:rPr>
              <a:t>ВЕЛИСЬ </a:t>
            </a:r>
            <a:r>
              <a:rPr lang="ru-RU" sz="1100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  <a:sym typeface="Wingdings"/>
              </a:rPr>
              <a:t>РАБОТЫ </a:t>
            </a: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  <a:sym typeface="Wingdings"/>
              </a:rPr>
              <a:t>В ИСПДН РОССТАТА В МУРМАНСКСТАТЕ.</a:t>
            </a:r>
            <a:endParaRPr lang="ru-RU" sz="11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9917" y="4123333"/>
            <a:ext cx="11604333" cy="404893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0" vert="horz" wrap="square" lIns="30480" tIns="30480" rIns="30480" bIns="30480" numCol="1" spcCol="1270" anchor="ctr" anchorCtr="0">
            <a:noAutofit/>
          </a:bodyPr>
          <a:lstStyle/>
          <a:p>
            <a:pPr defTabSz="533400">
              <a:lnSpc>
                <a:spcPts val="1200"/>
              </a:lnSpc>
              <a:spcAft>
                <a:spcPct val="35000"/>
              </a:spcAft>
            </a:pP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 </a:t>
            </a:r>
            <a:r>
              <a:rPr lang="ru-RU" sz="1100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  <a:sym typeface="Symbol"/>
              </a:rPr>
              <a:t>ПРОВОДИЛАСЬ </a:t>
            </a:r>
            <a:r>
              <a:rPr lang="ru-RU" sz="1100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РАБОТА </a:t>
            </a: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ПО АКТУАЛИЗАЦИИ ИНФОРМАЦИОННОГО ФОНДА АС ГС ОФСН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И ПОВЫШЕНИЯ КАЧЕСТВА СТАТИСТИЧЕСКОГО РЕГИСТРА  РОССТАТА.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01702" y="1747069"/>
            <a:ext cx="5379861" cy="26161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100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  <a:sym typeface="Symbol"/>
              </a:rPr>
              <a:t> </a:t>
            </a:r>
            <a:r>
              <a:rPr lang="ru-RU" sz="1100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ПРОВЕДЕНЫ РЕТРОСПЕКТИВНЫЕ ПЕРЕСЧЁТЫ</a:t>
            </a:r>
            <a:r>
              <a:rPr lang="ru-RU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9489" y="1012111"/>
            <a:ext cx="10927803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ru-RU" sz="1100" dirty="0">
                <a:solidFill>
                  <a:srgbClr val="334286"/>
                </a:solidFill>
                <a:latin typeface="Arial" pitchFamily="34" charset="0"/>
                <a:cs typeface="Arial" pitchFamily="34" charset="0"/>
                <a:sym typeface="Symbol"/>
              </a:rPr>
              <a:t> </a:t>
            </a:r>
            <a:r>
              <a:rPr lang="ru-RU" sz="1100" dirty="0" smtClean="0">
                <a:solidFill>
                  <a:srgbClr val="334286"/>
                </a:solidFill>
              </a:rPr>
              <a:t>ОСУЩЕСТВЛЕНО ФОРМИРОВАНИЕ </a:t>
            </a: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СОГЛАСОВАННОГО МАССИВА СТАТИСТИЧЕСКОЙ ИНФОРМАЦИИ ОПЕРАЦИОННЫХ БАЗ ДАННЫХ (1 УРОВЕНЬ ПРОГРАММНОГО КОМПЛЕКСА ГД-ПТК), А ТАКЖЕ ДАННЫХ ДЛЯ РАЗРАБОТКИ ПОКАЗАТЕЛЕЙ СНС, ПРОИЗВЕДЕНЫ РАСЧЁТЫ ПО СХЕМАМ «ВРП», </a:t>
            </a:r>
            <a:b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«МЕ» (МЕСТНЫЕ ЕДИНИЦЫ) И «КИЕС» (ИНСТИТУЦИОНАЛЬНЫЕ СЕКТОРА) (2 УРОВЕНЬ ПРОГРАММНОГО КОМПЛЕКСА ГД-ПТК). </a:t>
            </a:r>
            <a:endParaRPr lang="ru-RU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57027" y="5017145"/>
            <a:ext cx="10585176" cy="1005061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0" vert="horz" wrap="square" lIns="30480" tIns="30480" rIns="30480" bIns="30480" numCol="1" spcCol="1270" anchor="ctr" anchorCtr="0">
            <a:noAutofit/>
          </a:bodyPr>
          <a:lstStyle/>
          <a:p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В РАМКАХ ПОДГОТОВКИ К СПЛОШНОМУ НАБЛЮДЕНИЮ </a:t>
            </a:r>
            <a:r>
              <a:rPr lang="ru-RU" sz="1100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ПРОВОДИЛИСЬ МЕРОПРИЯТИЯ </a:t>
            </a: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ПО АКТУАЛИЗАЦИИ ИМЕЮЩИХСЯ В ИНФОРМАЦИОННЫХ РЕСУРСАХ МУРМАНСКСТАТА АДРЕСОВ ЭЛЕКТРОННОЙ ПОЧТЫ ОРГАНИЗАЦИЙ. В АС ГС ОФСН ВНЕСЕНЫ ИЗМЕНЕНИЯ И ДОПОЛНЕНИЯ В ПОЛЯ «АДРЕС ЭЛЕКТРОННОЙ ПОЧТЫ» И «ТЕЛЕФОН» ПО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1200 </a:t>
            </a: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ОБЪЕКТАМ. </a:t>
            </a:r>
            <a:endParaRPr lang="ru-RU" sz="11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201043" y="6029449"/>
            <a:ext cx="10081120" cy="404893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0" vert="horz" wrap="square" lIns="30480" tIns="30480" rIns="30480" bIns="30480" numCol="1" spcCol="1270" anchor="ctr" anchorCtr="0">
            <a:noAutofit/>
          </a:bodyPr>
          <a:lstStyle/>
          <a:p>
            <a:pPr defTabSz="533400">
              <a:lnSpc>
                <a:spcPts val="1200"/>
              </a:lnSpc>
              <a:spcAft>
                <a:spcPct val="35000"/>
              </a:spcAft>
            </a:pP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100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ПОЛУЧЕНЫ</a:t>
            </a: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НОВЫЕ КВАЛИФИЦИРОВАННЫЕ СЕРТИФИКАТЫ КЛЮЧЕЙ ПРОВЕРКИ ЭЛЕКТРОННОЙ ПОДПИСИ В УЦ ГМЦ РОССТАТА.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91532" y="3458983"/>
            <a:ext cx="11294687" cy="404893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0" vert="horz" wrap="square" lIns="30480" tIns="30480" rIns="30480" bIns="30480" numCol="1" spcCol="1270" anchor="ctr" anchorCtr="0">
            <a:noAutofit/>
          </a:bodyPr>
          <a:lstStyle/>
          <a:p>
            <a:pPr defTabSz="533400">
              <a:spcAft>
                <a:spcPts val="0"/>
              </a:spcAft>
            </a:pPr>
            <a:r>
              <a:rPr lang="en-US" sz="1100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100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  <a:sym typeface="Symbol"/>
              </a:rPr>
              <a:t> ПРОВЕДЕНЫ АПРОБАЦИИ </a:t>
            </a: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ОБРАБОТКИ ЭКОНОМИЧЕСКИХ ОПИСАНИЙ В ТЕКСТОВОМ КОНТУРЕ ЦСОД ФОРМ ФЕДЕРАЛЬНОГО СТАТИСТИЧЕСКОГО</a:t>
            </a:r>
          </a:p>
          <a:p>
            <a:pPr defTabSz="533400">
              <a:spcAft>
                <a:spcPts val="0"/>
              </a:spcAft>
            </a:pPr>
            <a:r>
              <a:rPr lang="ru-RU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  НАБЛЮДЕНИЯ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№№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24-</a:t>
            </a: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СХ «СВЕДЕНИЯ О СОСТОЯНИИ ЖИВОТНОВОДСТВА», 1-КОНЬЮНКТУРА «ОБСЛЕДОВАНИЕ КОНЪЮНКТУРЫ И ДЕЛОВОЙ АКТИВНОСТИ </a:t>
            </a:r>
          </a:p>
          <a:p>
            <a:pPr defTabSz="533400">
              <a:spcAft>
                <a:spcPts val="0"/>
              </a:spcAft>
            </a:pPr>
            <a:r>
              <a:rPr lang="ru-RU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  В РОЗНИЧНОЙ ТОРГОВЛЕ», 1-ООПТ «СВЕДЕНИЯ ОБ ОСОБО ОХРАНЯЕМЫХ ПРИРОДНЫХ ТЕРРИТОРИЯХ» , 8-ВЭС (БУНКЕР) «СВЕДЕНИЯ ОБ ЭКСПОРТЕ </a:t>
            </a:r>
          </a:p>
          <a:p>
            <a:pPr defTabSz="533400">
              <a:spcAft>
                <a:spcPts val="0"/>
              </a:spcAft>
            </a:pPr>
            <a:r>
              <a:rPr lang="ru-RU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  (ИМПОРТЕ) БУНКЕРНОГО ТОПЛИВА И ДРУГИХ ТОВАРОВ, НЕОБХОДИМЫХ ДЛЯ ЭКСПЛУАТАЦИИ ТРАНСПОРТНЫХ СРЕДСТВ И ОБЕСПЕЧЕНИЯ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endParaRPr lang="ru-RU" sz="11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  <a:sym typeface="Symbol"/>
            </a:endParaRPr>
          </a:p>
          <a:p>
            <a:pPr defTabSz="533400">
              <a:spcAft>
                <a:spcPts val="0"/>
              </a:spcAft>
            </a:pPr>
            <a:r>
              <a:rPr lang="ru-RU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  ЖИЗНЕДЕЯТЕЛЬНОСТИ ЭКИПАЖЕЙ», 1-ВОДОПРОВОД «СВЕДЕНИЯ О РАБОТЕ ВОДОПРОВОДА».</a:t>
            </a:r>
            <a:endParaRPr lang="ru-RU" sz="11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24053" y="4437658"/>
            <a:ext cx="11406182" cy="36004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0" vert="horz" wrap="square" lIns="30480" tIns="30480" rIns="30480" bIns="30480" numCol="1" spcCol="1270" anchor="ctr" anchorCtr="0">
            <a:noAutofit/>
          </a:bodyPr>
          <a:lstStyle/>
          <a:p>
            <a:pPr defTabSz="533400"/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 </a:t>
            </a:r>
            <a:r>
              <a:rPr lang="ru-RU" sz="1100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  <a:sym typeface="Symbol"/>
              </a:rPr>
              <a:t>З</a:t>
            </a:r>
            <a:r>
              <a:rPr lang="ru-RU" sz="1100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  <a:sym typeface="Wingdings"/>
              </a:rPr>
              <a:t>АГРУЖЕНА ИНФОРМАЦИЯ </a:t>
            </a: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  <a:sym typeface="Wingdings"/>
              </a:rPr>
              <a:t>О ПРИНАДЛЕЖНОСТИ ЮРИДИЧЕСКИХ ЛИЦ К ГОСУДАРСТВЕННОМУ СЕКТОРУ.</a:t>
            </a:r>
            <a:endParaRPr lang="ru-RU" sz="11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966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tretch>
            <a:fillRect/>
          </a:stretch>
        </p:blipFill>
        <p:spPr>
          <a:xfrm>
            <a:off x="1885119" y="2230934"/>
            <a:ext cx="3132348" cy="22821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7747" y="2208833"/>
            <a:ext cx="3253639" cy="2304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841003" y="1325687"/>
            <a:ext cx="5184576" cy="864096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0" vert="horz" wrap="square" lIns="30480" tIns="30480" rIns="30480" bIns="30480" numCol="1" spcCol="1270" anchor="ctr" anchorCtr="0">
            <a:noAutofit/>
          </a:bodyPr>
          <a:lstStyle/>
          <a:p>
            <a:pPr algn="ctr" defTabSz="533400">
              <a:lnSpc>
                <a:spcPct val="110000"/>
              </a:lnSpc>
              <a:spcAft>
                <a:spcPct val="35000"/>
              </a:spcAft>
            </a:pPr>
            <a:r>
              <a:rPr lang="en-US" sz="15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СОПРОВОЖДЕНИЕ </a:t>
            </a:r>
          </a:p>
          <a:p>
            <a:pPr algn="ctr" defTabSz="533400">
              <a:lnSpc>
                <a:spcPct val="110000"/>
              </a:lnSpc>
              <a:spcAft>
                <a:spcPct val="35000"/>
              </a:spcAft>
            </a:pPr>
            <a:r>
              <a:rPr lang="ru-RU" sz="17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Центра дистанционного обучения </a:t>
            </a:r>
            <a:r>
              <a:rPr lang="ru-RU" sz="1700" dirty="0" err="1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Мурманскстата</a:t>
            </a:r>
            <a:endParaRPr lang="ru-RU" sz="1700" dirty="0" smtClean="0">
              <a:solidFill>
                <a:prstClr val="black">
                  <a:lumMod val="65000"/>
                  <a:lumOff val="3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4215" y="515145"/>
            <a:ext cx="10657184" cy="769441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200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ИНФОРМАЦИОННЫЕ РЕСУРСЫ И ПРОГРАММНЫЕ ОБЕСПЕЧЕНИЯ, РАЗРАБОТАННЫЕ В МУРМАНСКСТАТЕ</a:t>
            </a:r>
            <a:endParaRPr lang="en-US" sz="2200" dirty="0" smtClean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69595" y="1309741"/>
            <a:ext cx="5760640" cy="864096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0" vert="horz" wrap="square" lIns="30480" tIns="30480" rIns="30480" bIns="30480" numCol="1" spcCol="1270" anchor="ctr" anchorCtr="0">
            <a:noAutofit/>
          </a:bodyPr>
          <a:lstStyle/>
          <a:p>
            <a:pPr algn="ctr" defTabSz="533400">
              <a:lnSpc>
                <a:spcPct val="110000"/>
              </a:lnSpc>
              <a:spcAft>
                <a:spcPct val="35000"/>
              </a:spcAft>
            </a:pPr>
            <a:r>
              <a:rPr lang="en-US" sz="15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ОБНОВЛЕНИЕ НАПОЛНЕНИЯ ИНФОРМАЦИОННОГО РЕСУРСА </a:t>
            </a:r>
            <a:r>
              <a:rPr lang="ru-RU" sz="14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4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</a:br>
            <a:r>
              <a:rPr lang="ru-RU" sz="17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«В помощь респонденту»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08955" y="4666630"/>
            <a:ext cx="10892866" cy="926579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0" vert="horz" wrap="square" lIns="30480" tIns="30480" rIns="30480" bIns="30480" numCol="1" spcCol="1270" anchor="ctr" anchorCtr="0">
            <a:noAutofit/>
          </a:bodyPr>
          <a:lstStyle/>
          <a:p>
            <a:pPr algn="ctr"/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ru-RU" sz="1200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ПРОИЗВЕДЕНА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200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МОДЕРНИЗАЦИЯ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ПРОГРАММНОГО ОБЕСПЕЧЕНИЯ </a:t>
            </a:r>
            <a:r>
              <a:rPr lang="ru-RU" sz="1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SSOMessenger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, ПОЗВОЛЯЮЩАЯ УЛУЧШИТЬ МЕХАНИЗМ ОТПРАВКИ СООБЩЕНИЙ БОЛЬШЕМУ КОЛИЧЕСТВУ РЕСПОНДЕНТОВ И ОБЕСПЕЧИТЬ ДОПОЛНИТЕЛЬНЫЙ КОНТРОЛЬ </a:t>
            </a:r>
            <a:b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РАБОТОСПОСОБНОСТИ СЕРВЕРА. </a:t>
            </a:r>
            <a:endParaRPr lang="ru-RU" sz="12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042" y="5593209"/>
            <a:ext cx="1080120" cy="1076520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1345059" y="5283200"/>
            <a:ext cx="10009112" cy="1008112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0" vert="horz" wrap="square" lIns="30480" tIns="30480" rIns="30480" bIns="30480" numCol="1" spcCol="1270" anchor="ctr" anchorCtr="0">
            <a:noAutofit/>
          </a:bodyPr>
          <a:lstStyle/>
          <a:p>
            <a:pPr algn="ctr"/>
            <a:r>
              <a:rPr lang="ru-RU" sz="1200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ВЫПОЛНЕНЫ ДОРАБОТКА И ОБНОВЛЕНИЕ 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ПРОГРАММНОГО ОБЕСПЕЧЕНИЯ </a:t>
            </a:r>
            <a:r>
              <a:rPr lang="ru-RU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«ЭЛЕКТРОННЫЙ ПОЧТАЛЬОН» 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– РЕАЛИЗОВАНЫ ФУНКЦИИ ЗАПРОСА ПОДТВЕРЖДЕНИЯ ОТ ПОЛУЧАТЕЛЯ ПРОЧТЕНИЯ ОТПРАВЛЯЕМОГО СООБЩЕНИЯ И ДОБАВЛЕНИЯ В ТЕКСТ АВТОМАТИЧЕСКИ ОТПРАВЛЯЕМОГО ПИСЬМА ИНН ОРГАНИЗАЦИИ.</a:t>
            </a:r>
            <a:endParaRPr lang="ru-RU" sz="12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7860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2229040" y="116742"/>
            <a:ext cx="9422774" cy="288380"/>
            <a:chOff x="1374752" y="2710536"/>
            <a:chExt cx="10468624" cy="105972"/>
          </a:xfrm>
        </p:grpSpPr>
        <p:sp>
          <p:nvSpPr>
            <p:cNvPr id="9" name="object 9">
              <a:extLst>
                <a:ext uri="{FF2B5EF4-FFF2-40B4-BE49-F238E27FC236}">
                  <a16:creationId xmlns="" xmlns:a16="http://schemas.microsoft.com/office/drawing/2014/main" id="{222E1C3D-BC3A-D443-8563-08790B13AA2D}"/>
                </a:ext>
              </a:extLst>
            </p:cNvPr>
            <p:cNvSpPr/>
            <p:nvPr/>
          </p:nvSpPr>
          <p:spPr>
            <a:xfrm>
              <a:off x="1374752" y="2764425"/>
              <a:ext cx="7154063" cy="52083"/>
            </a:xfrm>
            <a:custGeom>
              <a:avLst/>
              <a:gdLst/>
              <a:ahLst/>
              <a:cxnLst/>
              <a:rect l="l" t="t" r="r" b="b"/>
              <a:pathLst>
                <a:path w="3267075">
                  <a:moveTo>
                    <a:pt x="0" y="0"/>
                  </a:moveTo>
                  <a:lnTo>
                    <a:pt x="3266757" y="0"/>
                  </a:lnTo>
                </a:path>
              </a:pathLst>
            </a:custGeom>
            <a:ln w="25400">
              <a:solidFill>
                <a:srgbClr val="33428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0" name="object 11">
              <a:extLst>
                <a:ext uri="{FF2B5EF4-FFF2-40B4-BE49-F238E27FC236}">
                  <a16:creationId xmlns="" xmlns:a16="http://schemas.microsoft.com/office/drawing/2014/main" id="{E7D5C25E-08D6-344C-B0C6-CB0D11FF9875}"/>
                </a:ext>
              </a:extLst>
            </p:cNvPr>
            <p:cNvSpPr/>
            <p:nvPr/>
          </p:nvSpPr>
          <p:spPr>
            <a:xfrm flipV="1">
              <a:off x="8725790" y="2710536"/>
              <a:ext cx="3117586" cy="52989"/>
            </a:xfrm>
            <a:custGeom>
              <a:avLst/>
              <a:gdLst/>
              <a:ahLst/>
              <a:cxnLst/>
              <a:rect l="l" t="t" r="r" b="b"/>
              <a:pathLst>
                <a:path w="3249929">
                  <a:moveTo>
                    <a:pt x="0" y="0"/>
                  </a:moveTo>
                  <a:lnTo>
                    <a:pt x="3249561" y="0"/>
                  </a:lnTo>
                </a:path>
              </a:pathLst>
            </a:custGeom>
            <a:ln w="25400">
              <a:solidFill>
                <a:srgbClr val="FFC3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2">
              <a:extLst>
                <a:ext uri="{FF2B5EF4-FFF2-40B4-BE49-F238E27FC236}">
                  <a16:creationId xmlns="" xmlns:a16="http://schemas.microsoft.com/office/drawing/2014/main" id="{A0F196C2-1ABD-A84E-BE86-E8C7E35D5D8F}"/>
                </a:ext>
              </a:extLst>
            </p:cNvPr>
            <p:cNvSpPr/>
            <p:nvPr/>
          </p:nvSpPr>
          <p:spPr>
            <a:xfrm>
              <a:off x="8579598" y="2733859"/>
              <a:ext cx="125496" cy="53223"/>
            </a:xfrm>
            <a:custGeom>
              <a:avLst/>
              <a:gdLst/>
              <a:ahLst/>
              <a:cxnLst/>
              <a:rect l="l" t="t" r="r" b="b"/>
              <a:pathLst>
                <a:path w="90170" h="90170">
                  <a:moveTo>
                    <a:pt x="89839" y="89839"/>
                  </a:moveTo>
                  <a:lnTo>
                    <a:pt x="0" y="89839"/>
                  </a:lnTo>
                  <a:lnTo>
                    <a:pt x="0" y="0"/>
                  </a:lnTo>
                  <a:lnTo>
                    <a:pt x="89839" y="0"/>
                  </a:lnTo>
                  <a:lnTo>
                    <a:pt x="89839" y="89839"/>
                  </a:lnTo>
                  <a:close/>
                </a:path>
              </a:pathLst>
            </a:custGeom>
            <a:solidFill>
              <a:srgbClr val="33428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335447" y="604135"/>
            <a:ext cx="11701577" cy="443538"/>
          </a:xfrm>
          <a:prstGeom prst="rect">
            <a:avLst/>
          </a:prstGeom>
          <a:noFill/>
        </p:spPr>
        <p:txBody>
          <a:bodyPr wrap="square" lIns="103967" tIns="51984" rIns="103967" bIns="51984" rtlCol="0">
            <a:spAutoFit/>
          </a:bodyPr>
          <a:lstStyle/>
          <a:p>
            <a:pPr lvl="0"/>
            <a:r>
              <a:rPr lang="ru-RU" altLang="ru-RU" sz="2200" dirty="0" smtClean="0">
                <a:solidFill>
                  <a:srgbClr val="334286"/>
                </a:solidFill>
                <a:cs typeface="Arial" charset="0"/>
              </a:rPr>
              <a:t>ВНЕДРЁННЫЕ </a:t>
            </a:r>
            <a:r>
              <a:rPr lang="ru-RU" altLang="ru-RU" sz="2200" dirty="0">
                <a:solidFill>
                  <a:srgbClr val="334286"/>
                </a:solidFill>
                <a:cs typeface="Arial" charset="0"/>
              </a:rPr>
              <a:t>ИННОВАЦИИ И ЛУЧШИЕ ПРАКТИКИ</a:t>
            </a:r>
            <a:endParaRPr lang="ru-RU" altLang="ru-RU" sz="2200" dirty="0">
              <a:solidFill>
                <a:srgbClr val="334286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48" name="Номер слайда 2"/>
          <p:cNvSpPr>
            <a:spLocks noGrp="1"/>
          </p:cNvSpPr>
          <p:nvPr>
            <p:ph type="sldNum" sz="quarter" idx="4"/>
          </p:nvPr>
        </p:nvSpPr>
        <p:spPr>
          <a:xfrm>
            <a:off x="8803585" y="6455715"/>
            <a:ext cx="3377125" cy="365548"/>
          </a:xfrm>
        </p:spPr>
        <p:txBody>
          <a:bodyPr/>
          <a:lstStyle/>
          <a:p>
            <a:fld id="{41B81EEA-DF2A-1C47-9781-44818CAE4220}" type="slidenum">
              <a:rPr lang="ru-RU" smtClean="0"/>
              <a:pPr/>
              <a:t>5</a:t>
            </a:fld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410095" y="1215579"/>
            <a:ext cx="9071867" cy="20082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ru-RU" sz="1300" dirty="0" smtClean="0">
                <a:solidFill>
                  <a:srgbClr val="334286"/>
                </a:solidFill>
              </a:rPr>
              <a:t>В РАМКАХ ПРОЕКТА «ЛИДЕРЫ РОССИИ» СПЕЦИАЛИСТ МУРМАНСКСТАТА</a:t>
            </a:r>
            <a:r>
              <a:rPr lang="en-US" sz="1300" dirty="0" smtClean="0">
                <a:solidFill>
                  <a:srgbClr val="334286"/>
                </a:solidFill>
              </a:rPr>
              <a:t>:</a:t>
            </a:r>
            <a:endParaRPr lang="ru-RU" sz="1300" dirty="0" smtClean="0">
              <a:solidFill>
                <a:srgbClr val="334286"/>
              </a:solidFill>
            </a:endParaRPr>
          </a:p>
          <a:p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ПРИНЯЛ УЧАСТИЕ В ПОДГОТОВКЕ ТЕХНИЧЕСКИХ ТРЕБОВАНИЙ НА РАЗРАБОТКУ СПЕЦИАЛЬНОГО ПРОГРАММНОГО ОБЕСПЕЧЕНИЯ ИНФОРМАЦИОННОЙ СИСТЕМЫ ПО СБОРУ БОЛЬШИХ ДАННЫХ </a:t>
            </a:r>
            <a:r>
              <a:rPr lang="ru-RU" sz="13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(BIG DATA)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ИЗ РАЗЛИЧНЫХ ИСТОЧНИКОВ ДЛЯ ИСПОЛЬЗОВАНИЯ ИХ В РАСЧЁТАХ ИНДЕКСА ПОТРЕБИТЕЛЬСКИХ ЦЕН И СТАТИСТИКИ ТОРГОВЛИ</a:t>
            </a:r>
            <a:r>
              <a:rPr lang="en-US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;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>
              <a:spcBef>
                <a:spcPts val="300"/>
              </a:spcBef>
            </a:pP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ВЫСТУПИЛ С ДОКЛАДОМ «ИМПУЛЬС ЦИФРОВИЗАЦИИ РОССТАТА ЗА СЧЁТ ИСПОЛЬЗОВАНИЯ НЕЙРОННЫХ СЕТЕЙ» В ГОРОДЕ СОЧИ, В КОТОРОМ ОЗВУЧИЛ ОСНОВНЫЕ НАПРАВЛЕНИЯ ПО ВНЕДРЕНИЮ КЛАСТЕРА НЕЙРОННЫХ СЕТЕЙ В ТЕХНОЛОГИЧЕСКИЕ ПРОЦЕССЫ ОБРАБОТКИ ДАННЫХ ИВС РОССТАТА.</a:t>
            </a:r>
          </a:p>
          <a:p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ru-RU" sz="13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3529" y="3028192"/>
            <a:ext cx="89289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ru-RU" sz="1300" dirty="0" smtClean="0">
                <a:solidFill>
                  <a:srgbClr val="334286"/>
                </a:solidFill>
              </a:rPr>
              <a:t>В РАМКАХ РАБОТ</a:t>
            </a:r>
            <a:r>
              <a:rPr lang="en-US" sz="1300" dirty="0" smtClean="0">
                <a:solidFill>
                  <a:srgbClr val="334286"/>
                </a:solidFill>
              </a:rPr>
              <a:t>:</a:t>
            </a:r>
            <a:endParaRPr lang="ru-RU" sz="1300" dirty="0" smtClean="0">
              <a:solidFill>
                <a:srgbClr val="334286"/>
              </a:solidFill>
            </a:endParaRPr>
          </a:p>
          <a:p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РАЗРАБОТАН ПРОГРАММНЫЙ МОДУЛЬ </a:t>
            </a:r>
            <a:r>
              <a:rPr lang="ru-RU" sz="13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«НЕЙРОСТАТ»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РЕАЛИЗУЮЩИЙ НЕЙРОННУЮ СЕТЬ ЗАДАННОЙ ПОЛЬЗОВАТЕЛЕМ СТРУКТУРЫ</a:t>
            </a:r>
            <a:r>
              <a:rPr lang="en-US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;</a:t>
            </a:r>
          </a:p>
          <a:p>
            <a:r>
              <a:rPr lang="en-US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</a:t>
            </a: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ПОДГОТОВЛЕНА И НАПРАВЛЕНА СТАТЬЯ «ФОРМИРОВАНИЕ ПРЕДИКТИВНОЙ СТАТИСТИЧЕСКОЙ ИНФОРМАЦИИ С ИСПОЛЬЗОВАНИЕМ НЕЙРОННЫХ СЕТЕЙ» В РОССИЙСКИЙ ЭКОНОМИЧЕСКИЙ ВЕСТНИК.  </a:t>
            </a:r>
            <a:endParaRPr lang="ru-RU" sz="13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0963" y="4364304"/>
            <a:ext cx="10585176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СПЕЦИАЛИСТ МУРМАНСКСТАТА УЧАСТВОВАЛ В ПРОРАБОТКЕ РЕГЛАМЕНТА ПОДАЧИ, РАССМОТРЕНИЯ И РЕАЛИЗАЦИИ ПРЕДЛОЖЕНИЙ ПО УЛУЧШЕНИЯМ. РЕГЛАМЕНТ РАЗРАБОТАН В ЦЕЛЯХ ПОВЫШЕНИЯ ЭФФЕКТИВНОСТИ РАБОТЫ РОССТАТА, ОРГАНИЗАЦИИ РЕАЛИЗАЦИИ ПРЕДЛОЖЕНИЙ ПО УЛУЧШЕНИЯМ, А ТАКЖЕ В ЦЕЛЯХ ВОВЛЕЧЕНИЯ СОТРУДНИКОВ РОССТАТА В ПРОЦЕСС СОВЕРШЕНСТВОВАНИЙ ДЕЯТЕЛЬНОСТИ РОССТАТА, РАЦИОНАЛЬНОМУ ИСПОЛЬЗОВАНИЮ ТРУДОВЫХ, МАТЕРИАЛЬНЫХ, ФИНАНСОВЫХ И ИНЫХ РЕСУРСОВ.</a:t>
            </a:r>
            <a:endParaRPr lang="ru-RU" sz="13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947" y="5748475"/>
            <a:ext cx="1161601" cy="1085961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7947" y="1776785"/>
            <a:ext cx="2679019" cy="196344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2102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5691" y="558275"/>
            <a:ext cx="10657184" cy="430887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200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СБОР ПЕРВИЧНЫХ СТАТИСТИЧЕСКИХ ДАННЫХ В ЭЛЕКТРОННОМ ВИДЕ </a:t>
            </a:r>
            <a:endParaRPr lang="en-US" sz="2200" dirty="0" smtClean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26291" y="1961366"/>
            <a:ext cx="302433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Крупные, средние,</a:t>
            </a:r>
          </a:p>
          <a:p>
            <a:pPr algn="ctr"/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некоммерческие организации</a:t>
            </a:r>
            <a:endParaRPr lang="ru-RU" sz="13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93842" y="2135040"/>
            <a:ext cx="302433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Организации всех типов</a:t>
            </a:r>
            <a:endParaRPr lang="ru-RU" sz="13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8143589"/>
              </p:ext>
            </p:extLst>
          </p:nvPr>
        </p:nvGraphicFramePr>
        <p:xfrm>
          <a:off x="584849" y="2591153"/>
          <a:ext cx="4968552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17339362"/>
              </p:ext>
            </p:extLst>
          </p:nvPr>
        </p:nvGraphicFramePr>
        <p:xfrm>
          <a:off x="6438207" y="2567365"/>
          <a:ext cx="4708798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970" y="5555301"/>
            <a:ext cx="1089593" cy="108596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929235" y="5593209"/>
            <a:ext cx="6183215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Плановый показатель на 2020 год – </a:t>
            </a:r>
            <a:r>
              <a:rPr lang="ru-RU" sz="19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89,0</a:t>
            </a:r>
            <a:r>
              <a:rPr lang="ru-RU" sz="1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%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16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1071" y="2563540"/>
            <a:ext cx="432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%</a:t>
            </a:r>
            <a:endParaRPr lang="ru-RU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008989" y="2544490"/>
            <a:ext cx="360040" cy="277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%</a:t>
            </a:r>
            <a:endParaRPr lang="ru-RU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069125" y="1251982"/>
            <a:ext cx="5836774" cy="492443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ДОЛЯ ОТЧЁТНОСТИ, ПРЕДОСТАВЛЯЕМОЙ В ЭЛЕКТРОННОМ ВИДЕ </a:t>
            </a:r>
            <a:b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С ИСПОЛЬЗОВАНИЕМ ЭЛЕКТРОННОЙ ПОДПИСИ</a:t>
            </a:r>
            <a:endParaRPr lang="en-US" sz="13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966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8439" y="627283"/>
            <a:ext cx="11290630" cy="430887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200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РАБОТА СО СВЕДЕНИЯМИ, ПОСТУПАЮЩИМИ ИЗ РЕГИСТРИРУЮЩИХ ОРГАНОВ</a:t>
            </a:r>
            <a:endParaRPr lang="en-US" sz="2200" dirty="0" smtClean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29035" y="1560761"/>
            <a:ext cx="10023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В 2020 ГОДУ ПОЛУЧЕНО И ОБРАБОТАНО ОТ НАЛОГОВЫХ ОРГАНОВ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377" y="5372993"/>
            <a:ext cx="1125803" cy="1122125"/>
          </a:xfrm>
          <a:prstGeom prst="rect">
            <a:avLst/>
          </a:prstGeom>
        </p:spPr>
      </p:pic>
      <p:grpSp>
        <p:nvGrpSpPr>
          <p:cNvPr id="6" name="Группа 5"/>
          <p:cNvGrpSpPr/>
          <p:nvPr/>
        </p:nvGrpSpPr>
        <p:grpSpPr>
          <a:xfrm>
            <a:off x="4009355" y="2284694"/>
            <a:ext cx="3252046" cy="1076267"/>
            <a:chOff x="0" y="1019777"/>
            <a:chExt cx="3252046" cy="1076267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0" y="1019777"/>
              <a:ext cx="3252046" cy="1076267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Скругленный прямоугольник 4"/>
            <p:cNvSpPr/>
            <p:nvPr/>
          </p:nvSpPr>
          <p:spPr>
            <a:xfrm>
              <a:off x="52539" y="1072316"/>
              <a:ext cx="3146968" cy="97118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0" tIns="57150" rIns="114300" bIns="57150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000" kern="1200" dirty="0" smtClean="0"/>
                <a:t>32218 </a:t>
              </a:r>
              <a:r>
                <a:rPr lang="ru-RU" sz="3000" kern="1200" dirty="0" smtClean="0"/>
                <a:t>выписок</a:t>
              </a:r>
              <a:endParaRPr lang="ru-RU" sz="3000" kern="1200" dirty="0"/>
            </a:p>
          </p:txBody>
        </p:sp>
      </p:grpSp>
      <p:cxnSp>
        <p:nvCxnSpPr>
          <p:cNvPr id="10" name="Прямая со стрелкой 9"/>
          <p:cNvCxnSpPr/>
          <p:nvPr/>
        </p:nvCxnSpPr>
        <p:spPr>
          <a:xfrm flipH="1">
            <a:off x="4343573" y="3308422"/>
            <a:ext cx="1080120" cy="7878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809555" y="3360961"/>
            <a:ext cx="1008112" cy="7730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Группа 18"/>
          <p:cNvGrpSpPr/>
          <p:nvPr/>
        </p:nvGrpSpPr>
        <p:grpSpPr>
          <a:xfrm>
            <a:off x="5953571" y="4156902"/>
            <a:ext cx="2736304" cy="1076267"/>
            <a:chOff x="0" y="1019777"/>
            <a:chExt cx="3252046" cy="1076267"/>
          </a:xfrm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0" y="1019777"/>
              <a:ext cx="3252046" cy="1076267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Скругленный прямоугольник 4"/>
            <p:cNvSpPr/>
            <p:nvPr/>
          </p:nvSpPr>
          <p:spPr>
            <a:xfrm>
              <a:off x="52539" y="1072316"/>
              <a:ext cx="3146968" cy="97118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0" tIns="57150" rIns="114300" bIns="57150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16480 </a:t>
              </a:r>
              <a:r>
                <a:rPr lang="ru-RU" sz="2000" kern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– по индивидуальным предпринимателям</a:t>
              </a:r>
              <a:endParaRPr lang="ru-RU" sz="2000" kern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2641203" y="4156902"/>
            <a:ext cx="2736304" cy="1076267"/>
            <a:chOff x="0" y="1019777"/>
            <a:chExt cx="3252046" cy="1076267"/>
          </a:xfrm>
        </p:grpSpPr>
        <p:sp>
          <p:nvSpPr>
            <p:cNvPr id="24" name="Скругленный прямоугольник 23"/>
            <p:cNvSpPr/>
            <p:nvPr/>
          </p:nvSpPr>
          <p:spPr>
            <a:xfrm>
              <a:off x="0" y="1019777"/>
              <a:ext cx="3252046" cy="1076267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Скругленный прямоугольник 4"/>
            <p:cNvSpPr/>
            <p:nvPr/>
          </p:nvSpPr>
          <p:spPr>
            <a:xfrm>
              <a:off x="52539" y="1072316"/>
              <a:ext cx="3146968" cy="97118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0" tIns="57150" rIns="114300" bIns="57150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15738 </a:t>
              </a:r>
              <a:r>
                <a:rPr lang="ru-RU" sz="2000" kern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– по юридическим лицам</a:t>
              </a:r>
              <a:endParaRPr lang="ru-RU" sz="2000" kern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5324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914" y="578351"/>
            <a:ext cx="10657184" cy="430887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200" dirty="0" smtClean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ПОДГОТОВКА СТАТИСТИЧЕСКИХ МАТЕРИАЛОВ </a:t>
            </a:r>
            <a:endParaRPr lang="en-US" sz="2200" dirty="0" smtClean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95589" y="1634501"/>
            <a:ext cx="7488832" cy="369332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В 2020 году выпущено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137" y="5068723"/>
            <a:ext cx="1296144" cy="129182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80963" y="2208833"/>
            <a:ext cx="5962038" cy="3293209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 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и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нформационно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статистических материалов -2,</a:t>
            </a:r>
            <a:endParaRPr lang="ru-RU" sz="16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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сборников - 19,</a:t>
            </a:r>
          </a:p>
          <a:p>
            <a:pPr>
              <a:lnSpc>
                <a:spcPct val="130000"/>
              </a:lnSpc>
            </a:pP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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бюллетеней – 24,</a:t>
            </a:r>
          </a:p>
          <a:p>
            <a:pPr>
              <a:lnSpc>
                <a:spcPct val="130000"/>
              </a:lnSpc>
            </a:pP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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д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окладов - 84,  </a:t>
            </a:r>
          </a:p>
          <a:p>
            <a:pPr>
              <a:lnSpc>
                <a:spcPct val="130000"/>
              </a:lnSpc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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срочных информаций 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по актуальным вопросам, </a:t>
            </a:r>
            <a:endParaRPr lang="en-US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экспресс-информаций 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информаций – 174,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lnSpc>
                <a:spcPct val="130000"/>
              </a:lnSpc>
            </a:pPr>
            <a:endParaRPr lang="en-US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 п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резентаций - 14,</a:t>
            </a:r>
            <a:endParaRPr lang="ru-RU" sz="16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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статистических таблиц  - 2637. </a:t>
            </a:r>
            <a:endParaRPr lang="ru-RU" sz="16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30000"/>
              </a:lnSpc>
            </a:pPr>
            <a:endParaRPr lang="ru-RU" sz="16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6512" y="3866396"/>
            <a:ext cx="2923109" cy="19362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6" name="Picture 2" descr="цены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73"/>
          <a:stretch>
            <a:fillRect/>
          </a:stretch>
        </p:blipFill>
        <p:spPr bwMode="auto">
          <a:xfrm>
            <a:off x="6645614" y="2026294"/>
            <a:ext cx="1962810" cy="2745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8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6512" y="914581"/>
            <a:ext cx="2038918" cy="2779207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480963" y="4153049"/>
            <a:ext cx="15872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  <a:sym typeface="Symbol"/>
              </a:rPr>
              <a:t></a:t>
            </a:r>
            <a:r>
              <a:rPr lang="en-US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ru-RU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  <a:sym typeface="Symbol"/>
              </a:rPr>
              <a:t>буклетов – 3,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324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7964" y="579658"/>
            <a:ext cx="10657184" cy="430887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200" dirty="0">
                <a:solidFill>
                  <a:srgbClr val="334286"/>
                </a:solidFill>
                <a:latin typeface="Arial" pitchFamily="34" charset="0"/>
                <a:cs typeface="Arial" pitchFamily="34" charset="0"/>
              </a:rPr>
              <a:t>ИНФОРМАЦИОННО-СТАТИСТИЧЕСКОЕ ОБСЛУЖИВАНИЕ ПОЛЬЗОВАТЕЛЕЙ</a:t>
            </a:r>
            <a:endParaRPr lang="en-US" sz="2200" dirty="0" smtClean="0">
              <a:solidFill>
                <a:srgbClr val="3342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13011" y="1139544"/>
            <a:ext cx="99371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ИНФОРМАЦИОННО-СТАТИСТИЧЕСКОЕ ОБСЛУЖИВАНИЕ ПОЛЬЗОВАТЕЛЕЙ ВЕЛОСЬ В СООТВЕТСТВИИ С СОГЛАШЕНИЯМИ ОБ ИНФОРМАЦИОННОМ ВЗАИМОДЕЙСТВИИ, НА ДОГОВОРНОЙ ОСНОВЕ И ПО РАЗОВЫМ ЗАПРОСАМ. ВСЕ ПОЛЬЗОВАТЕЛИ СВОЕВРЕМЕННО ОБЕСПЕЧИВАЛИСЬ ОФИЦИАЛЬНОЙ СТАТИСТИЧЕСКОЙ ИНФОРМАЦИЕЙ, ФОРМИРУЕМОЙ В СООТВЕТСТВИИ </a:t>
            </a:r>
            <a:endParaRPr lang="en-US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С ФЕДЕРАЛЬНЫМ ПЛАНОМ СТАТИСТИЧЕСКИХ РАБОТ.</a:t>
            </a:r>
            <a:endParaRPr lang="ru-RU" sz="12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939" y="5593209"/>
            <a:ext cx="909027" cy="909027"/>
          </a:xfrm>
          <a:prstGeom prst="rect">
            <a:avLst/>
          </a:prstGeom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184567233"/>
              </p:ext>
            </p:extLst>
          </p:nvPr>
        </p:nvGraphicFramePr>
        <p:xfrm>
          <a:off x="1951452" y="1939599"/>
          <a:ext cx="8130117" cy="32215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417067" y="5233169"/>
            <a:ext cx="97930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srgbClr val="334286"/>
                </a:solidFill>
              </a:rPr>
              <a:t>ПРОВЕДЕНА ПРОВЕРКА 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ВЫПОЛНЕНИЯ АДМИНИСТРАТИВНЫХ РЕГЛАМЕНТОВ ВЫПОЛНЕНИЯ ГОСУДАРСТВЕННОЙ ФУНКЦИИ И ПРЕДОСТАВЛЕНИЯ ГОСУДАРСТВЕННЫХ УСЛУГ, </a:t>
            </a: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ПО РЕЗУЛЬТАТАМ КОТОРОЙ </a:t>
            </a:r>
            <a:r>
              <a:rPr lang="ru-RU" sz="1200" dirty="0" smtClean="0">
                <a:solidFill>
                  <a:srgbClr val="334286"/>
                </a:solidFill>
              </a:rPr>
              <a:t>СОСТАВЛЕН АКТ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ПОДГОТОВЛЕНЫ РЕКОМЕНДАЦИИ.  </a:t>
            </a:r>
            <a:endParaRPr lang="ru-RU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24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00FF00"/>
        </a:solidFill>
        <a:ln w="9525" algn="ctr">
          <a:noFill/>
          <a:miter lim="800000"/>
          <a:headEnd/>
          <a:tailEnd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a:spPr>
      <a:bodyPr wrap="none" anchor="ctr"/>
      <a:lstStyle>
        <a:defPPr algn="ctr">
          <a:defRPr>
            <a:solidFill>
              <a:prstClr val="black"/>
            </a:solidFill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Terberg_TitleMov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223167</TotalTime>
  <Words>2750</Words>
  <Application>Microsoft Office PowerPoint</Application>
  <PresentationFormat>Произвольный</PresentationFormat>
  <Paragraphs>224</Paragraphs>
  <Slides>20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Тема Office</vt:lpstr>
      <vt:lpstr>Terberg_TitleMoves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klepilina_el</dc:creator>
  <cp:lastModifiedBy>Лазур Светлана Олеговна</cp:lastModifiedBy>
  <cp:revision>12480</cp:revision>
  <cp:lastPrinted>2021-01-27T11:39:25Z</cp:lastPrinted>
  <dcterms:created xsi:type="dcterms:W3CDTF">2012-03-12T12:41:47Z</dcterms:created>
  <dcterms:modified xsi:type="dcterms:W3CDTF">2021-01-28T09:25:37Z</dcterms:modified>
</cp:coreProperties>
</file>